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7" r:id="rId12"/>
    <p:sldId id="269" r:id="rId13"/>
    <p:sldId id="268" r:id="rId14"/>
    <p:sldId id="270" r:id="rId15"/>
    <p:sldId id="271" r:id="rId16"/>
    <p:sldId id="272" r:id="rId17"/>
    <p:sldId id="273" r:id="rId18"/>
    <p:sldId id="274" r:id="rId19"/>
    <p:sldId id="266" r:id="rId20"/>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5" autoAdjust="0"/>
    <p:restoredTop sz="94660"/>
  </p:normalViewPr>
  <p:slideViewPr>
    <p:cSldViewPr snapToGrid="0">
      <p:cViewPr varScale="1">
        <p:scale>
          <a:sx n="115" d="100"/>
          <a:sy n="115" d="100"/>
        </p:scale>
        <p:origin x="258"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9E2E29-5605-468A-AFB0-12BDCE91D473}"/>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78E99E7C-FC97-41D4-95D2-B527DEFB5C5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093EB4E1-2C14-4AE5-B40F-8CCD67D7CAC9}"/>
              </a:ext>
            </a:extLst>
          </p:cNvPr>
          <p:cNvSpPr>
            <a:spLocks noGrp="1"/>
          </p:cNvSpPr>
          <p:nvPr>
            <p:ph type="dt" sz="half" idx="10"/>
          </p:nvPr>
        </p:nvSpPr>
        <p:spPr/>
        <p:txBody>
          <a:bodyPr/>
          <a:lstStyle/>
          <a:p>
            <a:fld id="{345401DC-180B-4788-A18D-7414ADE2D9BB}" type="datetimeFigureOut">
              <a:rPr lang="pt-BR" smtClean="0"/>
              <a:t>14/10/2021</a:t>
            </a:fld>
            <a:endParaRPr lang="pt-BR"/>
          </a:p>
        </p:txBody>
      </p:sp>
      <p:sp>
        <p:nvSpPr>
          <p:cNvPr id="5" name="Espaço Reservado para Rodapé 4">
            <a:extLst>
              <a:ext uri="{FF2B5EF4-FFF2-40B4-BE49-F238E27FC236}">
                <a16:creationId xmlns:a16="http://schemas.microsoft.com/office/drawing/2014/main" id="{4197CA58-71DE-4153-8FD9-424168A5F0DF}"/>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FA44C47D-1BB3-4F94-B3F8-E3A0FA52FC18}"/>
              </a:ext>
            </a:extLst>
          </p:cNvPr>
          <p:cNvSpPr>
            <a:spLocks noGrp="1"/>
          </p:cNvSpPr>
          <p:nvPr>
            <p:ph type="sldNum" sz="quarter" idx="12"/>
          </p:nvPr>
        </p:nvSpPr>
        <p:spPr/>
        <p:txBody>
          <a:bodyPr/>
          <a:lstStyle/>
          <a:p>
            <a:fld id="{AD14F21B-AB13-4E17-B939-D9CBF3C794AF}" type="slidenum">
              <a:rPr lang="pt-BR" smtClean="0"/>
              <a:t>‹nº›</a:t>
            </a:fld>
            <a:endParaRPr lang="pt-BR"/>
          </a:p>
        </p:txBody>
      </p:sp>
    </p:spTree>
    <p:extLst>
      <p:ext uri="{BB962C8B-B14F-4D97-AF65-F5344CB8AC3E}">
        <p14:creationId xmlns:p14="http://schemas.microsoft.com/office/powerpoint/2010/main" val="28235551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5E99819-F545-40B2-9F40-02071A3E6079}"/>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2A896529-88AF-4676-95A4-23D6F195EC97}"/>
              </a:ext>
            </a:extLst>
          </p:cNvPr>
          <p:cNvSpPr>
            <a:spLocks noGrp="1"/>
          </p:cNvSpPr>
          <p:nvPr>
            <p:ph type="body" orient="vert" idx="1"/>
          </p:nvPr>
        </p:nvSpPr>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384A6A6-91CE-4BB7-B899-FF3227BD912B}"/>
              </a:ext>
            </a:extLst>
          </p:cNvPr>
          <p:cNvSpPr>
            <a:spLocks noGrp="1"/>
          </p:cNvSpPr>
          <p:nvPr>
            <p:ph type="dt" sz="half" idx="10"/>
          </p:nvPr>
        </p:nvSpPr>
        <p:spPr/>
        <p:txBody>
          <a:bodyPr/>
          <a:lstStyle/>
          <a:p>
            <a:fld id="{345401DC-180B-4788-A18D-7414ADE2D9BB}" type="datetimeFigureOut">
              <a:rPr lang="pt-BR" smtClean="0"/>
              <a:t>14/10/2021</a:t>
            </a:fld>
            <a:endParaRPr lang="pt-BR"/>
          </a:p>
        </p:txBody>
      </p:sp>
      <p:sp>
        <p:nvSpPr>
          <p:cNvPr id="5" name="Espaço Reservado para Rodapé 4">
            <a:extLst>
              <a:ext uri="{FF2B5EF4-FFF2-40B4-BE49-F238E27FC236}">
                <a16:creationId xmlns:a16="http://schemas.microsoft.com/office/drawing/2014/main" id="{378225C4-8D4E-442E-8220-AD46F1576654}"/>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65AF708-F138-401B-8404-75730EA390CA}"/>
              </a:ext>
            </a:extLst>
          </p:cNvPr>
          <p:cNvSpPr>
            <a:spLocks noGrp="1"/>
          </p:cNvSpPr>
          <p:nvPr>
            <p:ph type="sldNum" sz="quarter" idx="12"/>
          </p:nvPr>
        </p:nvSpPr>
        <p:spPr/>
        <p:txBody>
          <a:bodyPr/>
          <a:lstStyle/>
          <a:p>
            <a:fld id="{AD14F21B-AB13-4E17-B939-D9CBF3C794AF}" type="slidenum">
              <a:rPr lang="pt-BR" smtClean="0"/>
              <a:t>‹nº›</a:t>
            </a:fld>
            <a:endParaRPr lang="pt-BR"/>
          </a:p>
        </p:txBody>
      </p:sp>
    </p:spTree>
    <p:extLst>
      <p:ext uri="{BB962C8B-B14F-4D97-AF65-F5344CB8AC3E}">
        <p14:creationId xmlns:p14="http://schemas.microsoft.com/office/powerpoint/2010/main" val="2605267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099C9770-9D89-450D-B4F7-46ED07CDEEC5}"/>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FB5A0F53-53CB-4D0B-ABCE-7F4D57219925}"/>
              </a:ext>
            </a:extLst>
          </p:cNvPr>
          <p:cNvSpPr>
            <a:spLocks noGrp="1"/>
          </p:cNvSpPr>
          <p:nvPr>
            <p:ph type="body" orient="vert" idx="1"/>
          </p:nvPr>
        </p:nvSpPr>
        <p:spPr>
          <a:xfrm>
            <a:off x="838200" y="365125"/>
            <a:ext cx="7734300" cy="5811838"/>
          </a:xfrm>
        </p:spPr>
        <p:txBody>
          <a:bodyPr vert="eaVert"/>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D03F1EB-A4D4-40BF-A448-5466F09C1803}"/>
              </a:ext>
            </a:extLst>
          </p:cNvPr>
          <p:cNvSpPr>
            <a:spLocks noGrp="1"/>
          </p:cNvSpPr>
          <p:nvPr>
            <p:ph type="dt" sz="half" idx="10"/>
          </p:nvPr>
        </p:nvSpPr>
        <p:spPr/>
        <p:txBody>
          <a:bodyPr/>
          <a:lstStyle/>
          <a:p>
            <a:fld id="{345401DC-180B-4788-A18D-7414ADE2D9BB}" type="datetimeFigureOut">
              <a:rPr lang="pt-BR" smtClean="0"/>
              <a:t>14/10/2021</a:t>
            </a:fld>
            <a:endParaRPr lang="pt-BR"/>
          </a:p>
        </p:txBody>
      </p:sp>
      <p:sp>
        <p:nvSpPr>
          <p:cNvPr id="5" name="Espaço Reservado para Rodapé 4">
            <a:extLst>
              <a:ext uri="{FF2B5EF4-FFF2-40B4-BE49-F238E27FC236}">
                <a16:creationId xmlns:a16="http://schemas.microsoft.com/office/drawing/2014/main" id="{638440A8-C995-451F-B3F3-C775C537D4F7}"/>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082DFC4-3890-46E2-88C3-BA7C8F174BAD}"/>
              </a:ext>
            </a:extLst>
          </p:cNvPr>
          <p:cNvSpPr>
            <a:spLocks noGrp="1"/>
          </p:cNvSpPr>
          <p:nvPr>
            <p:ph type="sldNum" sz="quarter" idx="12"/>
          </p:nvPr>
        </p:nvSpPr>
        <p:spPr/>
        <p:txBody>
          <a:bodyPr/>
          <a:lstStyle/>
          <a:p>
            <a:fld id="{AD14F21B-AB13-4E17-B939-D9CBF3C794AF}" type="slidenum">
              <a:rPr lang="pt-BR" smtClean="0"/>
              <a:t>‹nº›</a:t>
            </a:fld>
            <a:endParaRPr lang="pt-BR"/>
          </a:p>
        </p:txBody>
      </p:sp>
    </p:spTree>
    <p:extLst>
      <p:ext uri="{BB962C8B-B14F-4D97-AF65-F5344CB8AC3E}">
        <p14:creationId xmlns:p14="http://schemas.microsoft.com/office/powerpoint/2010/main" val="344685752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5C0E84-46EE-4292-B9DE-BD4294E23C6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90ABA4A7-E918-4548-84FB-A4EB0D5AE201}"/>
              </a:ext>
            </a:extLst>
          </p:cNvPr>
          <p:cNvSpPr>
            <a:spLocks noGrp="1"/>
          </p:cNvSpPr>
          <p:nvPr>
            <p:ph idx="1"/>
          </p:nvPr>
        </p:nvSpPr>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B85B777F-3FAE-4FC5-8842-C60F9625399B}"/>
              </a:ext>
            </a:extLst>
          </p:cNvPr>
          <p:cNvSpPr>
            <a:spLocks noGrp="1"/>
          </p:cNvSpPr>
          <p:nvPr>
            <p:ph type="dt" sz="half" idx="10"/>
          </p:nvPr>
        </p:nvSpPr>
        <p:spPr/>
        <p:txBody>
          <a:bodyPr/>
          <a:lstStyle/>
          <a:p>
            <a:fld id="{345401DC-180B-4788-A18D-7414ADE2D9BB}" type="datetimeFigureOut">
              <a:rPr lang="pt-BR" smtClean="0"/>
              <a:t>14/10/2021</a:t>
            </a:fld>
            <a:endParaRPr lang="pt-BR"/>
          </a:p>
        </p:txBody>
      </p:sp>
      <p:sp>
        <p:nvSpPr>
          <p:cNvPr id="5" name="Espaço Reservado para Rodapé 4">
            <a:extLst>
              <a:ext uri="{FF2B5EF4-FFF2-40B4-BE49-F238E27FC236}">
                <a16:creationId xmlns:a16="http://schemas.microsoft.com/office/drawing/2014/main" id="{CA802002-5166-4307-A41E-CCEFA9080131}"/>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8F6E37AB-BC56-452E-9956-1E3A0A7373A2}"/>
              </a:ext>
            </a:extLst>
          </p:cNvPr>
          <p:cNvSpPr>
            <a:spLocks noGrp="1"/>
          </p:cNvSpPr>
          <p:nvPr>
            <p:ph type="sldNum" sz="quarter" idx="12"/>
          </p:nvPr>
        </p:nvSpPr>
        <p:spPr/>
        <p:txBody>
          <a:bodyPr/>
          <a:lstStyle/>
          <a:p>
            <a:fld id="{AD14F21B-AB13-4E17-B939-D9CBF3C794AF}" type="slidenum">
              <a:rPr lang="pt-BR" smtClean="0"/>
              <a:t>‹nº›</a:t>
            </a:fld>
            <a:endParaRPr lang="pt-BR"/>
          </a:p>
        </p:txBody>
      </p:sp>
    </p:spTree>
    <p:extLst>
      <p:ext uri="{BB962C8B-B14F-4D97-AF65-F5344CB8AC3E}">
        <p14:creationId xmlns:p14="http://schemas.microsoft.com/office/powerpoint/2010/main" val="1416351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78A954-03E0-446F-8E94-0CEE3CE66F46}"/>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D055623E-52A4-417A-AF7B-4384C994A7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Clique para editar os estilos de texto Mestres</a:t>
            </a:r>
          </a:p>
        </p:txBody>
      </p:sp>
      <p:sp>
        <p:nvSpPr>
          <p:cNvPr id="4" name="Espaço Reservado para Data 3">
            <a:extLst>
              <a:ext uri="{FF2B5EF4-FFF2-40B4-BE49-F238E27FC236}">
                <a16:creationId xmlns:a16="http://schemas.microsoft.com/office/drawing/2014/main" id="{C1CCBED6-345A-4CE6-8B1F-9C9BAB72D90D}"/>
              </a:ext>
            </a:extLst>
          </p:cNvPr>
          <p:cNvSpPr>
            <a:spLocks noGrp="1"/>
          </p:cNvSpPr>
          <p:nvPr>
            <p:ph type="dt" sz="half" idx="10"/>
          </p:nvPr>
        </p:nvSpPr>
        <p:spPr/>
        <p:txBody>
          <a:bodyPr/>
          <a:lstStyle/>
          <a:p>
            <a:fld id="{345401DC-180B-4788-A18D-7414ADE2D9BB}" type="datetimeFigureOut">
              <a:rPr lang="pt-BR" smtClean="0"/>
              <a:t>14/10/2021</a:t>
            </a:fld>
            <a:endParaRPr lang="pt-BR"/>
          </a:p>
        </p:txBody>
      </p:sp>
      <p:sp>
        <p:nvSpPr>
          <p:cNvPr id="5" name="Espaço Reservado para Rodapé 4">
            <a:extLst>
              <a:ext uri="{FF2B5EF4-FFF2-40B4-BE49-F238E27FC236}">
                <a16:creationId xmlns:a16="http://schemas.microsoft.com/office/drawing/2014/main" id="{8B28D9BC-FD42-4E93-9FB9-918881B5C132}"/>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EE6E471-910E-4A7B-B9F1-36CD5069F87A}"/>
              </a:ext>
            </a:extLst>
          </p:cNvPr>
          <p:cNvSpPr>
            <a:spLocks noGrp="1"/>
          </p:cNvSpPr>
          <p:nvPr>
            <p:ph type="sldNum" sz="quarter" idx="12"/>
          </p:nvPr>
        </p:nvSpPr>
        <p:spPr/>
        <p:txBody>
          <a:bodyPr/>
          <a:lstStyle/>
          <a:p>
            <a:fld id="{AD14F21B-AB13-4E17-B939-D9CBF3C794AF}" type="slidenum">
              <a:rPr lang="pt-BR" smtClean="0"/>
              <a:t>‹nº›</a:t>
            </a:fld>
            <a:endParaRPr lang="pt-BR"/>
          </a:p>
        </p:txBody>
      </p:sp>
    </p:spTree>
    <p:extLst>
      <p:ext uri="{BB962C8B-B14F-4D97-AF65-F5344CB8AC3E}">
        <p14:creationId xmlns:p14="http://schemas.microsoft.com/office/powerpoint/2010/main" val="795120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881411-09D4-48C4-B1CA-458BDB136DC6}"/>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9E3EEB50-C612-451D-A368-F5B27D349B68}"/>
              </a:ext>
            </a:extLst>
          </p:cNvPr>
          <p:cNvSpPr>
            <a:spLocks noGrp="1"/>
          </p:cNvSpPr>
          <p:nvPr>
            <p:ph sz="half" idx="1"/>
          </p:nvPr>
        </p:nvSpPr>
        <p:spPr>
          <a:xfrm>
            <a:off x="838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8ABC19CD-CD0C-4A63-A640-B057E90F49CF}"/>
              </a:ext>
            </a:extLst>
          </p:cNvPr>
          <p:cNvSpPr>
            <a:spLocks noGrp="1"/>
          </p:cNvSpPr>
          <p:nvPr>
            <p:ph sz="half" idx="2"/>
          </p:nvPr>
        </p:nvSpPr>
        <p:spPr>
          <a:xfrm>
            <a:off x="6172200" y="1825625"/>
            <a:ext cx="5181600" cy="435133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6B800C0E-4176-41BB-9448-476FA50CE50A}"/>
              </a:ext>
            </a:extLst>
          </p:cNvPr>
          <p:cNvSpPr>
            <a:spLocks noGrp="1"/>
          </p:cNvSpPr>
          <p:nvPr>
            <p:ph type="dt" sz="half" idx="10"/>
          </p:nvPr>
        </p:nvSpPr>
        <p:spPr/>
        <p:txBody>
          <a:bodyPr/>
          <a:lstStyle/>
          <a:p>
            <a:fld id="{345401DC-180B-4788-A18D-7414ADE2D9BB}" type="datetimeFigureOut">
              <a:rPr lang="pt-BR" smtClean="0"/>
              <a:t>14/10/2021</a:t>
            </a:fld>
            <a:endParaRPr lang="pt-BR"/>
          </a:p>
        </p:txBody>
      </p:sp>
      <p:sp>
        <p:nvSpPr>
          <p:cNvPr id="6" name="Espaço Reservado para Rodapé 5">
            <a:extLst>
              <a:ext uri="{FF2B5EF4-FFF2-40B4-BE49-F238E27FC236}">
                <a16:creationId xmlns:a16="http://schemas.microsoft.com/office/drawing/2014/main" id="{A54D355B-7E4C-4208-8B82-4A9635C5371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ED0824C0-6958-42D1-B23D-71E5FC184620}"/>
              </a:ext>
            </a:extLst>
          </p:cNvPr>
          <p:cNvSpPr>
            <a:spLocks noGrp="1"/>
          </p:cNvSpPr>
          <p:nvPr>
            <p:ph type="sldNum" sz="quarter" idx="12"/>
          </p:nvPr>
        </p:nvSpPr>
        <p:spPr/>
        <p:txBody>
          <a:bodyPr/>
          <a:lstStyle/>
          <a:p>
            <a:fld id="{AD14F21B-AB13-4E17-B939-D9CBF3C794AF}" type="slidenum">
              <a:rPr lang="pt-BR" smtClean="0"/>
              <a:t>‹nº›</a:t>
            </a:fld>
            <a:endParaRPr lang="pt-BR"/>
          </a:p>
        </p:txBody>
      </p:sp>
    </p:spTree>
    <p:extLst>
      <p:ext uri="{BB962C8B-B14F-4D97-AF65-F5344CB8AC3E}">
        <p14:creationId xmlns:p14="http://schemas.microsoft.com/office/powerpoint/2010/main" val="25785812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69B6F20-6ACE-4B57-8113-4B11CE81A11F}"/>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843ECF2A-55E5-47C0-AFA2-D345BA2EEEF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4" name="Espaço Reservado para Conteúdo 3">
            <a:extLst>
              <a:ext uri="{FF2B5EF4-FFF2-40B4-BE49-F238E27FC236}">
                <a16:creationId xmlns:a16="http://schemas.microsoft.com/office/drawing/2014/main" id="{9C32ADC4-4366-4439-A737-0588AFA70333}"/>
              </a:ext>
            </a:extLst>
          </p:cNvPr>
          <p:cNvSpPr>
            <a:spLocks noGrp="1"/>
          </p:cNvSpPr>
          <p:nvPr>
            <p:ph sz="half" idx="2"/>
          </p:nvPr>
        </p:nvSpPr>
        <p:spPr>
          <a:xfrm>
            <a:off x="839788" y="2505075"/>
            <a:ext cx="5157787"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F3D2CDEA-C1B2-4DD5-9A7A-4C5E4D7DE7E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de texto Mestres</a:t>
            </a:r>
          </a:p>
        </p:txBody>
      </p:sp>
      <p:sp>
        <p:nvSpPr>
          <p:cNvPr id="6" name="Espaço Reservado para Conteúdo 5">
            <a:extLst>
              <a:ext uri="{FF2B5EF4-FFF2-40B4-BE49-F238E27FC236}">
                <a16:creationId xmlns:a16="http://schemas.microsoft.com/office/drawing/2014/main" id="{768A5174-C790-48FB-B847-BB82234CAC1E}"/>
              </a:ext>
            </a:extLst>
          </p:cNvPr>
          <p:cNvSpPr>
            <a:spLocks noGrp="1"/>
          </p:cNvSpPr>
          <p:nvPr>
            <p:ph sz="quarter" idx="4"/>
          </p:nvPr>
        </p:nvSpPr>
        <p:spPr>
          <a:xfrm>
            <a:off x="6172200" y="2505075"/>
            <a:ext cx="5183188" cy="3684588"/>
          </a:xfrm>
        </p:spPr>
        <p:txBody>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D199B01C-9F92-4A96-B45D-1165E630494E}"/>
              </a:ext>
            </a:extLst>
          </p:cNvPr>
          <p:cNvSpPr>
            <a:spLocks noGrp="1"/>
          </p:cNvSpPr>
          <p:nvPr>
            <p:ph type="dt" sz="half" idx="10"/>
          </p:nvPr>
        </p:nvSpPr>
        <p:spPr/>
        <p:txBody>
          <a:bodyPr/>
          <a:lstStyle/>
          <a:p>
            <a:fld id="{345401DC-180B-4788-A18D-7414ADE2D9BB}" type="datetimeFigureOut">
              <a:rPr lang="pt-BR" smtClean="0"/>
              <a:t>14/10/2021</a:t>
            </a:fld>
            <a:endParaRPr lang="pt-BR"/>
          </a:p>
        </p:txBody>
      </p:sp>
      <p:sp>
        <p:nvSpPr>
          <p:cNvPr id="8" name="Espaço Reservado para Rodapé 7">
            <a:extLst>
              <a:ext uri="{FF2B5EF4-FFF2-40B4-BE49-F238E27FC236}">
                <a16:creationId xmlns:a16="http://schemas.microsoft.com/office/drawing/2014/main" id="{8B25956A-FFAE-438A-BBE2-BECE1283013F}"/>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53274446-1500-44AB-BE91-C9C997CFF160}"/>
              </a:ext>
            </a:extLst>
          </p:cNvPr>
          <p:cNvSpPr>
            <a:spLocks noGrp="1"/>
          </p:cNvSpPr>
          <p:nvPr>
            <p:ph type="sldNum" sz="quarter" idx="12"/>
          </p:nvPr>
        </p:nvSpPr>
        <p:spPr/>
        <p:txBody>
          <a:bodyPr/>
          <a:lstStyle/>
          <a:p>
            <a:fld id="{AD14F21B-AB13-4E17-B939-D9CBF3C794AF}" type="slidenum">
              <a:rPr lang="pt-BR" smtClean="0"/>
              <a:t>‹nº›</a:t>
            </a:fld>
            <a:endParaRPr lang="pt-BR"/>
          </a:p>
        </p:txBody>
      </p:sp>
    </p:spTree>
    <p:extLst>
      <p:ext uri="{BB962C8B-B14F-4D97-AF65-F5344CB8AC3E}">
        <p14:creationId xmlns:p14="http://schemas.microsoft.com/office/powerpoint/2010/main" val="1623543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FF646F-E46F-4754-9F77-A78D975682CB}"/>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5EFDA745-504C-46AD-9848-1D2298135594}"/>
              </a:ext>
            </a:extLst>
          </p:cNvPr>
          <p:cNvSpPr>
            <a:spLocks noGrp="1"/>
          </p:cNvSpPr>
          <p:nvPr>
            <p:ph type="dt" sz="half" idx="10"/>
          </p:nvPr>
        </p:nvSpPr>
        <p:spPr/>
        <p:txBody>
          <a:bodyPr/>
          <a:lstStyle/>
          <a:p>
            <a:fld id="{345401DC-180B-4788-A18D-7414ADE2D9BB}" type="datetimeFigureOut">
              <a:rPr lang="pt-BR" smtClean="0"/>
              <a:t>14/10/2021</a:t>
            </a:fld>
            <a:endParaRPr lang="pt-BR"/>
          </a:p>
        </p:txBody>
      </p:sp>
      <p:sp>
        <p:nvSpPr>
          <p:cNvPr id="4" name="Espaço Reservado para Rodapé 3">
            <a:extLst>
              <a:ext uri="{FF2B5EF4-FFF2-40B4-BE49-F238E27FC236}">
                <a16:creationId xmlns:a16="http://schemas.microsoft.com/office/drawing/2014/main" id="{0B670D3D-E596-4ADE-B4AC-770A6E2D2D14}"/>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FB158B0B-310D-4007-93A6-AA20B463E4FA}"/>
              </a:ext>
            </a:extLst>
          </p:cNvPr>
          <p:cNvSpPr>
            <a:spLocks noGrp="1"/>
          </p:cNvSpPr>
          <p:nvPr>
            <p:ph type="sldNum" sz="quarter" idx="12"/>
          </p:nvPr>
        </p:nvSpPr>
        <p:spPr/>
        <p:txBody>
          <a:bodyPr/>
          <a:lstStyle/>
          <a:p>
            <a:fld id="{AD14F21B-AB13-4E17-B939-D9CBF3C794AF}" type="slidenum">
              <a:rPr lang="pt-BR" smtClean="0"/>
              <a:t>‹nº›</a:t>
            </a:fld>
            <a:endParaRPr lang="pt-BR"/>
          </a:p>
        </p:txBody>
      </p:sp>
    </p:spTree>
    <p:extLst>
      <p:ext uri="{BB962C8B-B14F-4D97-AF65-F5344CB8AC3E}">
        <p14:creationId xmlns:p14="http://schemas.microsoft.com/office/powerpoint/2010/main" val="2693309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46CC3530-B2EB-477A-BB03-BE6469A86E63}"/>
              </a:ext>
            </a:extLst>
          </p:cNvPr>
          <p:cNvSpPr>
            <a:spLocks noGrp="1"/>
          </p:cNvSpPr>
          <p:nvPr>
            <p:ph type="dt" sz="half" idx="10"/>
          </p:nvPr>
        </p:nvSpPr>
        <p:spPr/>
        <p:txBody>
          <a:bodyPr/>
          <a:lstStyle/>
          <a:p>
            <a:fld id="{345401DC-180B-4788-A18D-7414ADE2D9BB}" type="datetimeFigureOut">
              <a:rPr lang="pt-BR" smtClean="0"/>
              <a:t>14/10/2021</a:t>
            </a:fld>
            <a:endParaRPr lang="pt-BR"/>
          </a:p>
        </p:txBody>
      </p:sp>
      <p:sp>
        <p:nvSpPr>
          <p:cNvPr id="3" name="Espaço Reservado para Rodapé 2">
            <a:extLst>
              <a:ext uri="{FF2B5EF4-FFF2-40B4-BE49-F238E27FC236}">
                <a16:creationId xmlns:a16="http://schemas.microsoft.com/office/drawing/2014/main" id="{516A1D44-D586-4037-8909-715748BBC291}"/>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C2078174-E251-4082-A692-AEC58B33FD04}"/>
              </a:ext>
            </a:extLst>
          </p:cNvPr>
          <p:cNvSpPr>
            <a:spLocks noGrp="1"/>
          </p:cNvSpPr>
          <p:nvPr>
            <p:ph type="sldNum" sz="quarter" idx="12"/>
          </p:nvPr>
        </p:nvSpPr>
        <p:spPr/>
        <p:txBody>
          <a:bodyPr/>
          <a:lstStyle/>
          <a:p>
            <a:fld id="{AD14F21B-AB13-4E17-B939-D9CBF3C794AF}" type="slidenum">
              <a:rPr lang="pt-BR" smtClean="0"/>
              <a:t>‹nº›</a:t>
            </a:fld>
            <a:endParaRPr lang="pt-BR"/>
          </a:p>
        </p:txBody>
      </p:sp>
    </p:spTree>
    <p:extLst>
      <p:ext uri="{BB962C8B-B14F-4D97-AF65-F5344CB8AC3E}">
        <p14:creationId xmlns:p14="http://schemas.microsoft.com/office/powerpoint/2010/main" val="25082480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43295C-754B-42C4-BCB8-DB5BDA2A6E0B}"/>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9C5BFE42-D5AE-4A14-9147-CC54AACAC2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2132835A-2EEC-44A4-8FC2-DA6546AF3B2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92735835-23B9-444C-9D7B-1C829493BC1A}"/>
              </a:ext>
            </a:extLst>
          </p:cNvPr>
          <p:cNvSpPr>
            <a:spLocks noGrp="1"/>
          </p:cNvSpPr>
          <p:nvPr>
            <p:ph type="dt" sz="half" idx="10"/>
          </p:nvPr>
        </p:nvSpPr>
        <p:spPr/>
        <p:txBody>
          <a:bodyPr/>
          <a:lstStyle/>
          <a:p>
            <a:fld id="{345401DC-180B-4788-A18D-7414ADE2D9BB}" type="datetimeFigureOut">
              <a:rPr lang="pt-BR" smtClean="0"/>
              <a:t>14/10/2021</a:t>
            </a:fld>
            <a:endParaRPr lang="pt-BR"/>
          </a:p>
        </p:txBody>
      </p:sp>
      <p:sp>
        <p:nvSpPr>
          <p:cNvPr id="6" name="Espaço Reservado para Rodapé 5">
            <a:extLst>
              <a:ext uri="{FF2B5EF4-FFF2-40B4-BE49-F238E27FC236}">
                <a16:creationId xmlns:a16="http://schemas.microsoft.com/office/drawing/2014/main" id="{59F50AF9-8BDC-437B-A51C-01DCBC388DEA}"/>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2C9EA89-AFCE-4B9E-923F-42850ABDFA9D}"/>
              </a:ext>
            </a:extLst>
          </p:cNvPr>
          <p:cNvSpPr>
            <a:spLocks noGrp="1"/>
          </p:cNvSpPr>
          <p:nvPr>
            <p:ph type="sldNum" sz="quarter" idx="12"/>
          </p:nvPr>
        </p:nvSpPr>
        <p:spPr/>
        <p:txBody>
          <a:bodyPr/>
          <a:lstStyle/>
          <a:p>
            <a:fld id="{AD14F21B-AB13-4E17-B939-D9CBF3C794AF}" type="slidenum">
              <a:rPr lang="pt-BR" smtClean="0"/>
              <a:t>‹nº›</a:t>
            </a:fld>
            <a:endParaRPr lang="pt-BR"/>
          </a:p>
        </p:txBody>
      </p:sp>
    </p:spTree>
    <p:extLst>
      <p:ext uri="{BB962C8B-B14F-4D97-AF65-F5344CB8AC3E}">
        <p14:creationId xmlns:p14="http://schemas.microsoft.com/office/powerpoint/2010/main" val="7751809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43254D5-AA76-4EDB-8F34-6EE13395A0A9}"/>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A0ABA1A6-B2BE-463D-8EF6-42188B5987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EFB946C8-B535-406F-A940-21CF6ABDD07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Clique para editar os estilos de texto Mestres</a:t>
            </a:r>
          </a:p>
        </p:txBody>
      </p:sp>
      <p:sp>
        <p:nvSpPr>
          <p:cNvPr id="5" name="Espaço Reservado para Data 4">
            <a:extLst>
              <a:ext uri="{FF2B5EF4-FFF2-40B4-BE49-F238E27FC236}">
                <a16:creationId xmlns:a16="http://schemas.microsoft.com/office/drawing/2014/main" id="{302902DD-B0ED-406D-A89D-CA23B0622925}"/>
              </a:ext>
            </a:extLst>
          </p:cNvPr>
          <p:cNvSpPr>
            <a:spLocks noGrp="1"/>
          </p:cNvSpPr>
          <p:nvPr>
            <p:ph type="dt" sz="half" idx="10"/>
          </p:nvPr>
        </p:nvSpPr>
        <p:spPr/>
        <p:txBody>
          <a:bodyPr/>
          <a:lstStyle/>
          <a:p>
            <a:fld id="{345401DC-180B-4788-A18D-7414ADE2D9BB}" type="datetimeFigureOut">
              <a:rPr lang="pt-BR" smtClean="0"/>
              <a:t>14/10/2021</a:t>
            </a:fld>
            <a:endParaRPr lang="pt-BR"/>
          </a:p>
        </p:txBody>
      </p:sp>
      <p:sp>
        <p:nvSpPr>
          <p:cNvPr id="6" name="Espaço Reservado para Rodapé 5">
            <a:extLst>
              <a:ext uri="{FF2B5EF4-FFF2-40B4-BE49-F238E27FC236}">
                <a16:creationId xmlns:a16="http://schemas.microsoft.com/office/drawing/2014/main" id="{A47AA4AE-E791-4487-A2C0-56BDADC58F30}"/>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7BA4E1EE-C016-46E8-B210-2D10DDACB336}"/>
              </a:ext>
            </a:extLst>
          </p:cNvPr>
          <p:cNvSpPr>
            <a:spLocks noGrp="1"/>
          </p:cNvSpPr>
          <p:nvPr>
            <p:ph type="sldNum" sz="quarter" idx="12"/>
          </p:nvPr>
        </p:nvSpPr>
        <p:spPr/>
        <p:txBody>
          <a:bodyPr/>
          <a:lstStyle/>
          <a:p>
            <a:fld id="{AD14F21B-AB13-4E17-B939-D9CBF3C794AF}" type="slidenum">
              <a:rPr lang="pt-BR" smtClean="0"/>
              <a:t>‹nº›</a:t>
            </a:fld>
            <a:endParaRPr lang="pt-BR"/>
          </a:p>
        </p:txBody>
      </p:sp>
    </p:spTree>
    <p:extLst>
      <p:ext uri="{BB962C8B-B14F-4D97-AF65-F5344CB8AC3E}">
        <p14:creationId xmlns:p14="http://schemas.microsoft.com/office/powerpoint/2010/main" val="28795029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427ECBD6-C4A7-42A2-A9E6-C5670286AF2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055B2AEC-A699-4567-8F6A-6EC2E2A1D8C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Clique para editar os estilos de texto Mestres</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3A1DE910-864B-427E-9867-BC03978D98E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5401DC-180B-4788-A18D-7414ADE2D9BB}" type="datetimeFigureOut">
              <a:rPr lang="pt-BR" smtClean="0"/>
              <a:t>14/10/2021</a:t>
            </a:fld>
            <a:endParaRPr lang="pt-BR"/>
          </a:p>
        </p:txBody>
      </p:sp>
      <p:sp>
        <p:nvSpPr>
          <p:cNvPr id="5" name="Espaço Reservado para Rodapé 4">
            <a:extLst>
              <a:ext uri="{FF2B5EF4-FFF2-40B4-BE49-F238E27FC236}">
                <a16:creationId xmlns:a16="http://schemas.microsoft.com/office/drawing/2014/main" id="{94586710-C493-4E70-ACFC-E24D0443916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D8AD9654-B499-4CBF-A0E9-1F7CCE8F05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14F21B-AB13-4E17-B939-D9CBF3C794AF}" type="slidenum">
              <a:rPr lang="pt-BR" smtClean="0"/>
              <a:t>‹nº›</a:t>
            </a:fld>
            <a:endParaRPr lang="pt-BR"/>
          </a:p>
        </p:txBody>
      </p:sp>
    </p:spTree>
    <p:extLst>
      <p:ext uri="{BB962C8B-B14F-4D97-AF65-F5344CB8AC3E}">
        <p14:creationId xmlns:p14="http://schemas.microsoft.com/office/powerpoint/2010/main" val="1137993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microsoft.com/office/2007/relationships/hdphoto" Target="../media/hdphoto5.wdp"/></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4" Type="http://schemas.microsoft.com/office/2007/relationships/hdphoto" Target="../media/hdphoto6.wdp"/></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9.png"/><Relationship Id="rId1" Type="http://schemas.openxmlformats.org/officeDocument/2006/relationships/slideLayout" Target="../slideLayouts/slideLayout1.xml"/><Relationship Id="rId4" Type="http://schemas.microsoft.com/office/2007/relationships/hdphoto" Target="../media/hdphoto5.wdp"/></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xml"/><Relationship Id="rId5" Type="http://schemas.microsoft.com/office/2007/relationships/hdphoto" Target="../media/hdphoto7.wdp"/><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xml"/><Relationship Id="rId4" Type="http://schemas.microsoft.com/office/2007/relationships/hdphoto" Target="../media/hdphoto8.wdp"/></Relationships>
</file>

<file path=ppt/slides/_rels/slide16.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wiki.inf.ufpr.br/maziero/lib/exe/fetch.php?media=socm:socm-livro.pdf" TargetMode="External"/><Relationship Id="rId2" Type="http://schemas.openxmlformats.org/officeDocument/2006/relationships/hyperlink" Target="https://embeddedlinuz.wordpress.com/2011/06/10/how-to-compile-linux-kernel-2-6/" TargetMode="Externa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Layout" Target="../slideLayouts/slideLayout1.xml"/><Relationship Id="rId5" Type="http://schemas.microsoft.com/office/2007/relationships/hdphoto" Target="../media/hdphoto3.wdp"/><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ACC792A7-3DB2-431D-8FF2-0868E0216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3320" y="112542"/>
            <a:ext cx="7165359" cy="5571067"/>
          </a:xfrm>
          <a:prstGeom prst="rect">
            <a:avLst/>
          </a:prstGeom>
        </p:spPr>
      </p:pic>
      <p:sp>
        <p:nvSpPr>
          <p:cNvPr id="8" name="Retângulo 7">
            <a:extLst>
              <a:ext uri="{FF2B5EF4-FFF2-40B4-BE49-F238E27FC236}">
                <a16:creationId xmlns:a16="http://schemas.microsoft.com/office/drawing/2014/main" id="{8E6C3C1D-B2D3-486C-BA46-3716E3ACB6FC}"/>
              </a:ext>
            </a:extLst>
          </p:cNvPr>
          <p:cNvSpPr/>
          <p:nvPr/>
        </p:nvSpPr>
        <p:spPr>
          <a:xfrm>
            <a:off x="3995223" y="3024553"/>
            <a:ext cx="3629466" cy="1575583"/>
          </a:xfrm>
          <a:prstGeom prst="rect">
            <a:avLst/>
          </a:prstGeom>
          <a:solidFill>
            <a:schemeClr val="accent2">
              <a:lumMod val="60000"/>
              <a:lumOff val="40000"/>
            </a:schemeClr>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aixaDeTexto 5">
            <a:extLst>
              <a:ext uri="{FF2B5EF4-FFF2-40B4-BE49-F238E27FC236}">
                <a16:creationId xmlns:a16="http://schemas.microsoft.com/office/drawing/2014/main" id="{3DF2535F-6564-4C44-9322-05342E812003}"/>
              </a:ext>
            </a:extLst>
          </p:cNvPr>
          <p:cNvSpPr txBox="1"/>
          <p:nvPr/>
        </p:nvSpPr>
        <p:spPr>
          <a:xfrm>
            <a:off x="3995223" y="3314167"/>
            <a:ext cx="3770142" cy="707886"/>
          </a:xfrm>
          <a:prstGeom prst="rect">
            <a:avLst/>
          </a:prstGeom>
          <a:noFill/>
        </p:spPr>
        <p:txBody>
          <a:bodyPr wrap="square" rtlCol="0">
            <a:spAutoFit/>
          </a:bodyPr>
          <a:lstStyle/>
          <a:p>
            <a:pPr algn="ctr"/>
            <a:r>
              <a:rPr lang="pt-BR" sz="2000" b="1" dirty="0"/>
              <a:t>POLÍTICA DE ESCALONAMENTO PARA O KERNEL DO LINUX</a:t>
            </a:r>
            <a:endParaRPr lang="pt-BR" sz="1000" b="1" dirty="0"/>
          </a:p>
        </p:txBody>
      </p:sp>
      <p:sp>
        <p:nvSpPr>
          <p:cNvPr id="7" name="CaixaDeTexto 6">
            <a:extLst>
              <a:ext uri="{FF2B5EF4-FFF2-40B4-BE49-F238E27FC236}">
                <a16:creationId xmlns:a16="http://schemas.microsoft.com/office/drawing/2014/main" id="{AB32AFB4-CE34-479B-9A0C-30DAD437DE1B}"/>
              </a:ext>
            </a:extLst>
          </p:cNvPr>
          <p:cNvSpPr txBox="1"/>
          <p:nvPr/>
        </p:nvSpPr>
        <p:spPr>
          <a:xfrm>
            <a:off x="2513319" y="5816010"/>
            <a:ext cx="7165359" cy="400110"/>
          </a:xfrm>
          <a:prstGeom prst="rect">
            <a:avLst/>
          </a:prstGeom>
          <a:noFill/>
        </p:spPr>
        <p:txBody>
          <a:bodyPr wrap="square" rtlCol="0">
            <a:spAutoFit/>
          </a:bodyPr>
          <a:lstStyle/>
          <a:p>
            <a:pPr algn="ctr"/>
            <a:r>
              <a:rPr lang="pt-BR" sz="2000" b="1" dirty="0"/>
              <a:t>JOSAFÁ MANDULÃO| LUCAS BESSA| RAFAEL NÓBREGA</a:t>
            </a:r>
          </a:p>
        </p:txBody>
      </p:sp>
    </p:spTree>
    <p:extLst>
      <p:ext uri="{BB962C8B-B14F-4D97-AF65-F5344CB8AC3E}">
        <p14:creationId xmlns:p14="http://schemas.microsoft.com/office/powerpoint/2010/main" val="281304934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3DF2535F-6564-4C44-9322-05342E812003}"/>
              </a:ext>
            </a:extLst>
          </p:cNvPr>
          <p:cNvSpPr txBox="1"/>
          <p:nvPr/>
        </p:nvSpPr>
        <p:spPr>
          <a:xfrm>
            <a:off x="449943" y="1507056"/>
            <a:ext cx="7137343" cy="523220"/>
          </a:xfrm>
          <a:prstGeom prst="rect">
            <a:avLst/>
          </a:prstGeom>
          <a:solidFill>
            <a:schemeClr val="accent2">
              <a:lumMod val="60000"/>
              <a:lumOff val="40000"/>
            </a:schemeClr>
          </a:solidFill>
          <a:ln>
            <a:noFill/>
          </a:ln>
        </p:spPr>
        <p:txBody>
          <a:bodyPr wrap="square" rtlCol="0">
            <a:spAutoFit/>
          </a:bodyPr>
          <a:lstStyle/>
          <a:p>
            <a:pPr algn="ctr"/>
            <a:r>
              <a:rPr lang="pt-BR" sz="2800" b="1" i="0" dirty="0">
                <a:effectLst/>
                <a:latin typeface="+mj-lt"/>
              </a:rPr>
              <a:t>ROUND-ROBIN</a:t>
            </a:r>
            <a:endParaRPr lang="pt-BR" sz="2800" b="1" dirty="0">
              <a:latin typeface="+mj-lt"/>
            </a:endParaRPr>
          </a:p>
        </p:txBody>
      </p:sp>
      <p:sp>
        <p:nvSpPr>
          <p:cNvPr id="14" name="CaixaDeTexto 13">
            <a:extLst>
              <a:ext uri="{FF2B5EF4-FFF2-40B4-BE49-F238E27FC236}">
                <a16:creationId xmlns:a16="http://schemas.microsoft.com/office/drawing/2014/main" id="{44F8CE32-057E-4557-AE8D-3EB8467EEC50}"/>
              </a:ext>
            </a:extLst>
          </p:cNvPr>
          <p:cNvSpPr txBox="1"/>
          <p:nvPr/>
        </p:nvSpPr>
        <p:spPr>
          <a:xfrm>
            <a:off x="449943" y="2177186"/>
            <a:ext cx="7137343" cy="2862322"/>
          </a:xfrm>
          <a:prstGeom prst="rect">
            <a:avLst/>
          </a:prstGeom>
          <a:noFill/>
        </p:spPr>
        <p:txBody>
          <a:bodyPr wrap="square">
            <a:spAutoFit/>
          </a:bodyPr>
          <a:lstStyle/>
          <a:p>
            <a:pPr algn="just" fontAlgn="base"/>
            <a:r>
              <a:rPr lang="pt-BR" b="0" i="0" dirty="0">
                <a:effectLst/>
              </a:rPr>
              <a:t>É um algoritmo escalonador de tarefas que consiste em dividir o tempo de uso da CPU. Cada processo recebe uma fatia de tempo, esse tempo é chamado Time-</a:t>
            </a:r>
            <a:r>
              <a:rPr lang="pt-BR" b="0" i="0" dirty="0" err="1">
                <a:effectLst/>
              </a:rPr>
              <a:t>Slice</a:t>
            </a:r>
            <a:r>
              <a:rPr lang="pt-BR" b="0" i="0" dirty="0">
                <a:effectLst/>
              </a:rPr>
              <a:t>, também conhecido por Quantum. Os processos são todos armazenados em Fila (ou Buffer) circular. O escalonador executa cada tarefa por tempo determinado pelo Time-</a:t>
            </a:r>
            <a:r>
              <a:rPr lang="pt-BR" b="0" i="0" dirty="0" err="1">
                <a:effectLst/>
              </a:rPr>
              <a:t>Slice</a:t>
            </a:r>
            <a:r>
              <a:rPr lang="pt-BR" b="0" i="0" dirty="0">
                <a:effectLst/>
              </a:rPr>
              <a:t> e ao fim deste período é executada a troca de contexto, onde o próximo processo fila passa a ser executado pela CPU até percorrer o período do Time-</a:t>
            </a:r>
            <a:r>
              <a:rPr lang="pt-BR" b="0" i="0" dirty="0" err="1">
                <a:effectLst/>
              </a:rPr>
              <a:t>Slice</a:t>
            </a:r>
            <a:r>
              <a:rPr lang="pt-BR" b="0" i="0" dirty="0">
                <a:effectLst/>
              </a:rPr>
              <a:t>. Após percorrer todos os processos da fila, essas atividades se repetem e o escalonador aponta para a primeira tarefa. A figura a seguir ilustra bem todo esse processo.</a:t>
            </a:r>
          </a:p>
        </p:txBody>
      </p:sp>
      <p:sp>
        <p:nvSpPr>
          <p:cNvPr id="5" name="Balão de Fala: Oval 4">
            <a:extLst>
              <a:ext uri="{FF2B5EF4-FFF2-40B4-BE49-F238E27FC236}">
                <a16:creationId xmlns:a16="http://schemas.microsoft.com/office/drawing/2014/main" id="{8B77D45A-9D08-4BB1-ADBA-64E82D8999CC}"/>
              </a:ext>
            </a:extLst>
          </p:cNvPr>
          <p:cNvSpPr/>
          <p:nvPr/>
        </p:nvSpPr>
        <p:spPr>
          <a:xfrm>
            <a:off x="9284090" y="1507056"/>
            <a:ext cx="2048190" cy="1400628"/>
          </a:xfrm>
          <a:prstGeom prst="wedgeEllipseCallout">
            <a:avLst>
              <a:gd name="adj1" fmla="val -27701"/>
              <a:gd name="adj2" fmla="val 6049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BORA TRABALHAR AMIGÃO?</a:t>
            </a:r>
            <a:endParaRPr lang="pt-BR" sz="1400" dirty="0"/>
          </a:p>
        </p:txBody>
      </p:sp>
      <p:pic>
        <p:nvPicPr>
          <p:cNvPr id="7" name="Imagem 6">
            <a:extLst>
              <a:ext uri="{FF2B5EF4-FFF2-40B4-BE49-F238E27FC236}">
                <a16:creationId xmlns:a16="http://schemas.microsoft.com/office/drawing/2014/main" id="{7F1F2FB7-8F18-4618-A34B-7A3B161387E0}"/>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5000" r="90000"/>
                    </a14:imgEffect>
                  </a14:imgLayer>
                </a14:imgProps>
              </a:ext>
              <a:ext uri="{28A0092B-C50C-407E-A947-70E740481C1C}">
                <a14:useLocalDpi xmlns:a14="http://schemas.microsoft.com/office/drawing/2010/main" val="0"/>
              </a:ext>
            </a:extLst>
          </a:blip>
          <a:stretch>
            <a:fillRect/>
          </a:stretch>
        </p:blipFill>
        <p:spPr>
          <a:xfrm>
            <a:off x="8093333" y="2780684"/>
            <a:ext cx="3734247" cy="2800685"/>
          </a:xfrm>
          <a:prstGeom prst="rect">
            <a:avLst/>
          </a:prstGeom>
        </p:spPr>
      </p:pic>
    </p:spTree>
    <p:extLst>
      <p:ext uri="{BB962C8B-B14F-4D97-AF65-F5344CB8AC3E}">
        <p14:creationId xmlns:p14="http://schemas.microsoft.com/office/powerpoint/2010/main" val="25849509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3DF2535F-6564-4C44-9322-05342E812003}"/>
              </a:ext>
            </a:extLst>
          </p:cNvPr>
          <p:cNvSpPr txBox="1"/>
          <p:nvPr/>
        </p:nvSpPr>
        <p:spPr>
          <a:xfrm>
            <a:off x="319450" y="1245446"/>
            <a:ext cx="7935088" cy="523220"/>
          </a:xfrm>
          <a:prstGeom prst="rect">
            <a:avLst/>
          </a:prstGeom>
          <a:solidFill>
            <a:schemeClr val="accent2">
              <a:lumMod val="60000"/>
              <a:lumOff val="40000"/>
            </a:schemeClr>
          </a:solidFill>
          <a:ln>
            <a:noFill/>
          </a:ln>
        </p:spPr>
        <p:txBody>
          <a:bodyPr wrap="square" rtlCol="0">
            <a:spAutoFit/>
          </a:bodyPr>
          <a:lstStyle/>
          <a:p>
            <a:pPr algn="ctr"/>
            <a:endParaRPr lang="pt-BR" sz="2800" b="1" dirty="0" smtClean="0"/>
          </a:p>
        </p:txBody>
      </p:sp>
      <p:sp>
        <p:nvSpPr>
          <p:cNvPr id="14" name="CaixaDeTexto 13">
            <a:extLst>
              <a:ext uri="{FF2B5EF4-FFF2-40B4-BE49-F238E27FC236}">
                <a16:creationId xmlns:a16="http://schemas.microsoft.com/office/drawing/2014/main" id="{44F8CE32-057E-4557-AE8D-3EB8467EEC50}"/>
              </a:ext>
            </a:extLst>
          </p:cNvPr>
          <p:cNvSpPr txBox="1"/>
          <p:nvPr/>
        </p:nvSpPr>
        <p:spPr>
          <a:xfrm>
            <a:off x="449941" y="2000763"/>
            <a:ext cx="7137343" cy="1200329"/>
          </a:xfrm>
          <a:prstGeom prst="rect">
            <a:avLst/>
          </a:prstGeom>
          <a:noFill/>
        </p:spPr>
        <p:txBody>
          <a:bodyPr wrap="square">
            <a:spAutoFit/>
          </a:bodyPr>
          <a:lstStyle/>
          <a:p>
            <a:r>
              <a:rPr lang="pt-BR" b="1" dirty="0" err="1"/>
              <a:t>PRIOc</a:t>
            </a:r>
            <a:r>
              <a:rPr lang="pt-BR" b="1" dirty="0"/>
              <a:t>:</a:t>
            </a:r>
            <a:endParaRPr lang="en-US" dirty="0"/>
          </a:p>
          <a:p>
            <a:r>
              <a:rPr lang="pt-BR" dirty="0"/>
              <a:t>Os valores de prioridade são considerados em uma escala de prioridade positiva, ou seja, valores numéricos maiores indicam maior prioridade.</a:t>
            </a:r>
            <a:endParaRPr lang="en-US" dirty="0"/>
          </a:p>
          <a:p>
            <a:pPr algn="just" fontAlgn="base"/>
            <a:endParaRPr lang="pt-BR" b="0" i="0" dirty="0">
              <a:effectLst/>
            </a:endParaRPr>
          </a:p>
        </p:txBody>
      </p:sp>
      <p:sp>
        <p:nvSpPr>
          <p:cNvPr id="5" name="Balão de Fala: Oval 4">
            <a:extLst>
              <a:ext uri="{FF2B5EF4-FFF2-40B4-BE49-F238E27FC236}">
                <a16:creationId xmlns:a16="http://schemas.microsoft.com/office/drawing/2014/main" id="{8B77D45A-9D08-4BB1-ADBA-64E82D8999CC}"/>
              </a:ext>
            </a:extLst>
          </p:cNvPr>
          <p:cNvSpPr/>
          <p:nvPr/>
        </p:nvSpPr>
        <p:spPr>
          <a:xfrm>
            <a:off x="9284090" y="1507056"/>
            <a:ext cx="2048190" cy="1400628"/>
          </a:xfrm>
          <a:prstGeom prst="wedgeEllipseCallout">
            <a:avLst>
              <a:gd name="adj1" fmla="val -27701"/>
              <a:gd name="adj2" fmla="val 6049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O QUE É ISSO AQUI PEDRO?</a:t>
            </a:r>
            <a:endParaRPr lang="pt-BR" sz="1400" dirty="0"/>
          </a:p>
        </p:txBody>
      </p:sp>
      <p:sp>
        <p:nvSpPr>
          <p:cNvPr id="2" name="CaixaDeTexto 1"/>
          <p:cNvSpPr txBox="1"/>
          <p:nvPr/>
        </p:nvSpPr>
        <p:spPr>
          <a:xfrm>
            <a:off x="95006" y="1259724"/>
            <a:ext cx="7847215" cy="1015663"/>
          </a:xfrm>
          <a:prstGeom prst="rect">
            <a:avLst/>
          </a:prstGeom>
          <a:noFill/>
        </p:spPr>
        <p:txBody>
          <a:bodyPr wrap="square" rtlCol="0">
            <a:spAutoFit/>
          </a:bodyPr>
          <a:lstStyle/>
          <a:p>
            <a:pPr algn="ctr"/>
            <a:r>
              <a:rPr lang="pt-BR" sz="2400" b="1" dirty="0"/>
              <a:t>Escalonamento por prioridades </a:t>
            </a:r>
            <a:r>
              <a:rPr lang="pt-BR" sz="2400" b="1" dirty="0" smtClean="0"/>
              <a:t>fixas </a:t>
            </a:r>
            <a:r>
              <a:rPr lang="pt-BR" sz="2400" b="1" dirty="0"/>
              <a:t>(</a:t>
            </a:r>
            <a:r>
              <a:rPr lang="pt-BR" sz="2400" b="1" dirty="0" err="1" smtClean="0"/>
              <a:t>PRIOc</a:t>
            </a:r>
            <a:r>
              <a:rPr lang="pt-BR" sz="2400" b="1" dirty="0" smtClean="0"/>
              <a:t>)</a:t>
            </a:r>
            <a:endParaRPr lang="en-US" sz="2400" dirty="0"/>
          </a:p>
          <a:p>
            <a:r>
              <a:rPr lang="pt-BR" b="1" dirty="0" smtClean="0"/>
              <a:t>            </a:t>
            </a:r>
            <a:endParaRPr lang="pt-BR" b="1" dirty="0"/>
          </a:p>
          <a:p>
            <a:endParaRPr lang="en-US" dirty="0"/>
          </a:p>
        </p:txBody>
      </p:sp>
      <p:pic>
        <p:nvPicPr>
          <p:cNvPr id="7" name="image5.png"/>
          <p:cNvPicPr/>
          <p:nvPr/>
        </p:nvPicPr>
        <p:blipFill>
          <a:blip r:embed="rId2"/>
          <a:srcRect/>
          <a:stretch>
            <a:fillRect/>
          </a:stretch>
        </p:blipFill>
        <p:spPr>
          <a:xfrm>
            <a:off x="534701" y="3201092"/>
            <a:ext cx="5267325" cy="1752600"/>
          </a:xfrm>
          <a:prstGeom prst="rect">
            <a:avLst/>
          </a:prstGeom>
          <a:ln/>
        </p:spPr>
      </p:pic>
      <p:pic>
        <p:nvPicPr>
          <p:cNvPr id="2050" name="Picture 2" descr="Pinguim 3d Que Conversa Em Um Telefone Celular Ilustração Stock -  Ilustração de criatura, pinguim: 46594129"/>
          <p:cNvPicPr>
            <a:picLocks noChangeAspect="1" noChangeArrowheads="1"/>
          </p:cNvPicPr>
          <p:nvPr/>
        </p:nvPicPr>
        <p:blipFill>
          <a:blip r:embed="rId3" cstate="hqprint">
            <a:extLst>
              <a:ext uri="{BEBA8EAE-BF5A-486C-A8C5-ECC9F3942E4B}">
                <a14:imgProps xmlns:a14="http://schemas.microsoft.com/office/drawing/2010/main">
                  <a14:imgLayer r:embed="rId4">
                    <a14:imgEffect>
                      <a14:backgroundRemoval t="6259" b="90000" l="10000" r="90000">
                        <a14:foregroundMark x1="54308" y1="22662" x2="55692" y2="23094"/>
                        <a14:foregroundMark x1="55231" y1="27266" x2="54308" y2="27266"/>
                      </a14:backgroundRemoval>
                    </a14:imgEffect>
                  </a14:imgLayer>
                </a14:imgProps>
              </a:ext>
              <a:ext uri="{28A0092B-C50C-407E-A947-70E740481C1C}">
                <a14:useLocalDpi xmlns:a14="http://schemas.microsoft.com/office/drawing/2010/main" val="0"/>
              </a:ext>
            </a:extLst>
          </a:blip>
          <a:srcRect/>
          <a:stretch>
            <a:fillRect/>
          </a:stretch>
        </p:blipFill>
        <p:spPr bwMode="auto">
          <a:xfrm>
            <a:off x="7942219" y="3126277"/>
            <a:ext cx="2819676" cy="3014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590975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3DF2535F-6564-4C44-9322-05342E812003}"/>
              </a:ext>
            </a:extLst>
          </p:cNvPr>
          <p:cNvSpPr txBox="1"/>
          <p:nvPr/>
        </p:nvSpPr>
        <p:spPr>
          <a:xfrm>
            <a:off x="319450" y="1245446"/>
            <a:ext cx="7935088" cy="523220"/>
          </a:xfrm>
          <a:prstGeom prst="rect">
            <a:avLst/>
          </a:prstGeom>
          <a:solidFill>
            <a:schemeClr val="accent2">
              <a:lumMod val="60000"/>
              <a:lumOff val="40000"/>
            </a:schemeClr>
          </a:solidFill>
          <a:ln>
            <a:noFill/>
          </a:ln>
        </p:spPr>
        <p:txBody>
          <a:bodyPr wrap="square" rtlCol="0">
            <a:spAutoFit/>
          </a:bodyPr>
          <a:lstStyle/>
          <a:p>
            <a:pPr algn="ctr"/>
            <a:endParaRPr lang="pt-BR" sz="2800" b="1" dirty="0" smtClean="0"/>
          </a:p>
        </p:txBody>
      </p:sp>
      <p:sp>
        <p:nvSpPr>
          <p:cNvPr id="14" name="CaixaDeTexto 13">
            <a:extLst>
              <a:ext uri="{FF2B5EF4-FFF2-40B4-BE49-F238E27FC236}">
                <a16:creationId xmlns:a16="http://schemas.microsoft.com/office/drawing/2014/main" id="{44F8CE32-057E-4557-AE8D-3EB8467EEC50}"/>
              </a:ext>
            </a:extLst>
          </p:cNvPr>
          <p:cNvSpPr txBox="1"/>
          <p:nvPr/>
        </p:nvSpPr>
        <p:spPr>
          <a:xfrm>
            <a:off x="449943" y="2177186"/>
            <a:ext cx="7137343" cy="2031325"/>
          </a:xfrm>
          <a:prstGeom prst="rect">
            <a:avLst/>
          </a:prstGeom>
          <a:noFill/>
        </p:spPr>
        <p:txBody>
          <a:bodyPr wrap="square">
            <a:spAutoFit/>
          </a:bodyPr>
          <a:lstStyle/>
          <a:p>
            <a:r>
              <a:rPr lang="pt-BR" b="1" dirty="0" err="1"/>
              <a:t>PRIOp</a:t>
            </a:r>
            <a:r>
              <a:rPr lang="pt-BR" b="1" dirty="0"/>
              <a:t>:</a:t>
            </a:r>
            <a:endParaRPr lang="en-US" dirty="0"/>
          </a:p>
          <a:p>
            <a:r>
              <a:rPr lang="pt-BR" dirty="0" smtClean="0"/>
              <a:t>No </a:t>
            </a:r>
            <a:r>
              <a:rPr lang="pt-BR" dirty="0"/>
              <a:t>escalonamento por prioridade </a:t>
            </a:r>
            <a:r>
              <a:rPr lang="pt-BR" dirty="0" err="1"/>
              <a:t>preemptivo</a:t>
            </a:r>
            <a:r>
              <a:rPr lang="pt-BR" dirty="0"/>
              <a:t> (</a:t>
            </a:r>
            <a:r>
              <a:rPr lang="pt-BR" dirty="0" err="1"/>
              <a:t>PRIOp</a:t>
            </a:r>
            <a:r>
              <a:rPr lang="pt-BR" dirty="0"/>
              <a:t>), quando uma tarefa de maior prioridade se torna disponível para execução, o escalonador entrega o processador a ela, trazendo a tarefa atualmente em execução de volta para a fila de prontas. Em outras palavras, a tarefa em execução pode ser “</a:t>
            </a:r>
            <a:r>
              <a:rPr lang="pt-BR" dirty="0" err="1"/>
              <a:t>preemptada</a:t>
            </a:r>
            <a:r>
              <a:rPr lang="pt-BR" dirty="0"/>
              <a:t>” por uma nova tarefa mais prioritária</a:t>
            </a:r>
            <a:endParaRPr lang="en-US" dirty="0"/>
          </a:p>
          <a:p>
            <a:pPr algn="just" fontAlgn="base"/>
            <a:endParaRPr lang="pt-BR" b="0" i="0" dirty="0">
              <a:effectLst/>
            </a:endParaRPr>
          </a:p>
        </p:txBody>
      </p:sp>
      <p:sp>
        <p:nvSpPr>
          <p:cNvPr id="5" name="Balão de Fala: Oval 4">
            <a:extLst>
              <a:ext uri="{FF2B5EF4-FFF2-40B4-BE49-F238E27FC236}">
                <a16:creationId xmlns:a16="http://schemas.microsoft.com/office/drawing/2014/main" id="{8B77D45A-9D08-4BB1-ADBA-64E82D8999CC}"/>
              </a:ext>
            </a:extLst>
          </p:cNvPr>
          <p:cNvSpPr/>
          <p:nvPr/>
        </p:nvSpPr>
        <p:spPr>
          <a:xfrm>
            <a:off x="9284090" y="1507056"/>
            <a:ext cx="2048190" cy="1400628"/>
          </a:xfrm>
          <a:prstGeom prst="wedgeEllipseCallout">
            <a:avLst>
              <a:gd name="adj1" fmla="val -27701"/>
              <a:gd name="adj2" fmla="val 6049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NÃO SEI NÃO PATRÃO KKKK </a:t>
            </a:r>
            <a:endParaRPr lang="pt-BR" sz="1400" dirty="0"/>
          </a:p>
        </p:txBody>
      </p:sp>
      <p:sp>
        <p:nvSpPr>
          <p:cNvPr id="2" name="CaixaDeTexto 1"/>
          <p:cNvSpPr txBox="1"/>
          <p:nvPr/>
        </p:nvSpPr>
        <p:spPr>
          <a:xfrm>
            <a:off x="95006" y="1259724"/>
            <a:ext cx="7847215" cy="1015663"/>
          </a:xfrm>
          <a:prstGeom prst="rect">
            <a:avLst/>
          </a:prstGeom>
          <a:noFill/>
        </p:spPr>
        <p:txBody>
          <a:bodyPr wrap="square" rtlCol="0">
            <a:spAutoFit/>
          </a:bodyPr>
          <a:lstStyle/>
          <a:p>
            <a:pPr algn="ctr"/>
            <a:r>
              <a:rPr lang="pt-BR" sz="2400" b="1" dirty="0"/>
              <a:t>Escalonamento por prioridades </a:t>
            </a:r>
            <a:r>
              <a:rPr lang="pt-BR" sz="2400" b="1" dirty="0" smtClean="0"/>
              <a:t>fixas </a:t>
            </a:r>
            <a:r>
              <a:rPr lang="pt-BR" sz="2400" b="1" dirty="0"/>
              <a:t>(</a:t>
            </a:r>
            <a:r>
              <a:rPr lang="pt-BR" sz="2400" b="1" dirty="0" err="1" smtClean="0"/>
              <a:t>PRIOp</a:t>
            </a:r>
            <a:r>
              <a:rPr lang="pt-BR" sz="2400" b="1" dirty="0" smtClean="0"/>
              <a:t>)</a:t>
            </a:r>
            <a:endParaRPr lang="en-US" sz="2400" dirty="0"/>
          </a:p>
          <a:p>
            <a:r>
              <a:rPr lang="pt-BR" b="1" dirty="0" smtClean="0"/>
              <a:t>            </a:t>
            </a:r>
            <a:endParaRPr lang="pt-BR" b="1" dirty="0"/>
          </a:p>
          <a:p>
            <a:endParaRPr lang="en-US" dirty="0"/>
          </a:p>
        </p:txBody>
      </p:sp>
      <p:pic>
        <p:nvPicPr>
          <p:cNvPr id="8" name="image3.png"/>
          <p:cNvPicPr/>
          <p:nvPr/>
        </p:nvPicPr>
        <p:blipFill>
          <a:blip r:embed="rId2"/>
          <a:srcRect/>
          <a:stretch>
            <a:fillRect/>
          </a:stretch>
        </p:blipFill>
        <p:spPr>
          <a:xfrm>
            <a:off x="616198" y="4059729"/>
            <a:ext cx="5267325" cy="1714500"/>
          </a:xfrm>
          <a:prstGeom prst="rect">
            <a:avLst/>
          </a:prstGeom>
          <a:ln/>
        </p:spPr>
      </p:pic>
      <p:pic>
        <p:nvPicPr>
          <p:cNvPr id="3074" name="Picture 2" descr="Móbil do pinguim 3d ilustração stock. Ilustração de pinguim - 39011113"/>
          <p:cNvPicPr>
            <a:picLocks noChangeAspect="1" noChangeArrowheads="1"/>
          </p:cNvPicPr>
          <p:nvPr/>
        </p:nvPicPr>
        <p:blipFill>
          <a:blip r:embed="rId3" cstate="hqprint">
            <a:extLst>
              <a:ext uri="{BEBA8EAE-BF5A-486C-A8C5-ECC9F3942E4B}">
                <a14:imgProps xmlns:a14="http://schemas.microsoft.com/office/drawing/2010/main">
                  <a14:imgLayer r:embed="rId4">
                    <a14:imgEffect>
                      <a14:backgroundRemoval t="1655" b="90000" l="10000" r="90000"/>
                    </a14:imgEffect>
                  </a14:imgLayer>
                </a14:imgProps>
              </a:ext>
              <a:ext uri="{28A0092B-C50C-407E-A947-70E740481C1C}">
                <a14:useLocalDpi xmlns:a14="http://schemas.microsoft.com/office/drawing/2010/main" val="0"/>
              </a:ext>
            </a:extLst>
          </a:blip>
          <a:srcRect/>
          <a:stretch>
            <a:fillRect/>
          </a:stretch>
        </p:blipFill>
        <p:spPr bwMode="auto">
          <a:xfrm>
            <a:off x="8254538" y="2907684"/>
            <a:ext cx="2495180" cy="26679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835651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3DF2535F-6564-4C44-9322-05342E812003}"/>
              </a:ext>
            </a:extLst>
          </p:cNvPr>
          <p:cNvSpPr txBox="1"/>
          <p:nvPr/>
        </p:nvSpPr>
        <p:spPr>
          <a:xfrm>
            <a:off x="449943" y="1507056"/>
            <a:ext cx="7137343" cy="523220"/>
          </a:xfrm>
          <a:prstGeom prst="rect">
            <a:avLst/>
          </a:prstGeom>
          <a:solidFill>
            <a:schemeClr val="accent2">
              <a:lumMod val="60000"/>
              <a:lumOff val="40000"/>
            </a:schemeClr>
          </a:solidFill>
          <a:ln>
            <a:noFill/>
          </a:ln>
        </p:spPr>
        <p:txBody>
          <a:bodyPr wrap="square" rtlCol="0">
            <a:spAutoFit/>
          </a:bodyPr>
          <a:lstStyle/>
          <a:p>
            <a:pPr algn="ctr"/>
            <a:r>
              <a:rPr lang="pt-BR" sz="2800" b="1" dirty="0" err="1" smtClean="0">
                <a:latin typeface="+mj-lt"/>
              </a:rPr>
              <a:t>Shortest</a:t>
            </a:r>
            <a:r>
              <a:rPr lang="pt-BR" sz="2800" b="1" dirty="0" smtClean="0">
                <a:latin typeface="+mj-lt"/>
              </a:rPr>
              <a:t> </a:t>
            </a:r>
            <a:r>
              <a:rPr lang="pt-BR" sz="2800" b="1" dirty="0" err="1" smtClean="0">
                <a:latin typeface="+mj-lt"/>
              </a:rPr>
              <a:t>Remaining</a:t>
            </a:r>
            <a:r>
              <a:rPr lang="pt-BR" sz="2800" b="1" dirty="0" smtClean="0">
                <a:latin typeface="+mj-lt"/>
              </a:rPr>
              <a:t> Time </a:t>
            </a:r>
            <a:r>
              <a:rPr lang="pt-BR" sz="2800" b="1" dirty="0" err="1" smtClean="0">
                <a:latin typeface="+mj-lt"/>
              </a:rPr>
              <a:t>First</a:t>
            </a:r>
            <a:r>
              <a:rPr lang="pt-BR" sz="2800" b="1" dirty="0" smtClean="0">
                <a:latin typeface="+mj-lt"/>
              </a:rPr>
              <a:t>(SRTF)</a:t>
            </a:r>
            <a:endParaRPr lang="pt-BR" sz="2800" b="1" dirty="0">
              <a:latin typeface="+mj-lt"/>
            </a:endParaRPr>
          </a:p>
        </p:txBody>
      </p:sp>
      <p:sp>
        <p:nvSpPr>
          <p:cNvPr id="14" name="CaixaDeTexto 13">
            <a:extLst>
              <a:ext uri="{FF2B5EF4-FFF2-40B4-BE49-F238E27FC236}">
                <a16:creationId xmlns:a16="http://schemas.microsoft.com/office/drawing/2014/main" id="{44F8CE32-057E-4557-AE8D-3EB8467EEC50}"/>
              </a:ext>
            </a:extLst>
          </p:cNvPr>
          <p:cNvSpPr txBox="1"/>
          <p:nvPr/>
        </p:nvSpPr>
        <p:spPr>
          <a:xfrm>
            <a:off x="449943" y="2177186"/>
            <a:ext cx="7137343" cy="2308324"/>
          </a:xfrm>
          <a:prstGeom prst="rect">
            <a:avLst/>
          </a:prstGeom>
          <a:noFill/>
        </p:spPr>
        <p:txBody>
          <a:bodyPr wrap="square">
            <a:spAutoFit/>
          </a:bodyPr>
          <a:lstStyle/>
          <a:p>
            <a:pPr algn="just" fontAlgn="base"/>
            <a:r>
              <a:rPr lang="pt-BR" dirty="0"/>
              <a:t>Esse tipo de algoritmo é cooperativo, ou seja, uma vez que uma tarefa recebe o processador, ela executa até encerrar (ou liberá-lo explicitamente). Em uma variante </a:t>
            </a:r>
            <a:r>
              <a:rPr lang="pt-BR" dirty="0" err="1"/>
              <a:t>preemptiva</a:t>
            </a:r>
            <a:r>
              <a:rPr lang="pt-BR" dirty="0"/>
              <a:t>, o escalonador deve comparar a duração prevista de cada nova tarefa que ingressa no sistema com o tempo de processamento restante das demais tarefas presentes, inclusive aquela que está executando no momento. Caso a nova tarefa tenha um tempo restante menor, ela recebe o processador</a:t>
            </a:r>
            <a:endParaRPr lang="en-US" dirty="0"/>
          </a:p>
          <a:p>
            <a:pPr algn="just" fontAlgn="base"/>
            <a:endParaRPr lang="pt-BR" b="0" i="0" dirty="0">
              <a:effectLst/>
            </a:endParaRPr>
          </a:p>
        </p:txBody>
      </p:sp>
      <p:sp>
        <p:nvSpPr>
          <p:cNvPr id="5" name="Balão de Fala: Oval 4">
            <a:extLst>
              <a:ext uri="{FF2B5EF4-FFF2-40B4-BE49-F238E27FC236}">
                <a16:creationId xmlns:a16="http://schemas.microsoft.com/office/drawing/2014/main" id="{8B77D45A-9D08-4BB1-ADBA-64E82D8999CC}"/>
              </a:ext>
            </a:extLst>
          </p:cNvPr>
          <p:cNvSpPr/>
          <p:nvPr/>
        </p:nvSpPr>
        <p:spPr>
          <a:xfrm>
            <a:off x="9284090" y="1507056"/>
            <a:ext cx="2048190" cy="1400628"/>
          </a:xfrm>
          <a:prstGeom prst="wedgeEllipseCallout">
            <a:avLst>
              <a:gd name="adj1" fmla="val -27701"/>
              <a:gd name="adj2" fmla="val 6049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AI NÃO PEDRO,TA VACILANDO</a:t>
            </a:r>
            <a:endParaRPr lang="pt-BR" sz="1400" dirty="0"/>
          </a:p>
        </p:txBody>
      </p:sp>
      <p:pic>
        <p:nvPicPr>
          <p:cNvPr id="7" name="image7.png"/>
          <p:cNvPicPr/>
          <p:nvPr/>
        </p:nvPicPr>
        <p:blipFill>
          <a:blip r:embed="rId2"/>
          <a:srcRect/>
          <a:stretch>
            <a:fillRect/>
          </a:stretch>
        </p:blipFill>
        <p:spPr>
          <a:xfrm>
            <a:off x="555221" y="4300624"/>
            <a:ext cx="5295900" cy="1847850"/>
          </a:xfrm>
          <a:prstGeom prst="rect">
            <a:avLst/>
          </a:prstGeom>
          <a:ln/>
        </p:spPr>
      </p:pic>
      <p:pic>
        <p:nvPicPr>
          <p:cNvPr id="8" name="Picture 2" descr="Pinguim 3d Que Conversa Em Um Telefone Celular Ilustração Stock -  Ilustração de criatura, pinguim: 46594129"/>
          <p:cNvPicPr>
            <a:picLocks noChangeAspect="1" noChangeArrowheads="1"/>
          </p:cNvPicPr>
          <p:nvPr/>
        </p:nvPicPr>
        <p:blipFill>
          <a:blip r:embed="rId3" cstate="hqprint">
            <a:extLst>
              <a:ext uri="{BEBA8EAE-BF5A-486C-A8C5-ECC9F3942E4B}">
                <a14:imgProps xmlns:a14="http://schemas.microsoft.com/office/drawing/2010/main">
                  <a14:imgLayer r:embed="rId4">
                    <a14:imgEffect>
                      <a14:backgroundRemoval t="6259" b="90000" l="10000" r="90000">
                        <a14:foregroundMark x1="54308" y1="22662" x2="55692" y2="23094"/>
                        <a14:foregroundMark x1="55231" y1="27266" x2="54308" y2="27266"/>
                      </a14:backgroundRemoval>
                    </a14:imgEffect>
                  </a14:imgLayer>
                </a14:imgProps>
              </a:ext>
              <a:ext uri="{28A0092B-C50C-407E-A947-70E740481C1C}">
                <a14:useLocalDpi xmlns:a14="http://schemas.microsoft.com/office/drawing/2010/main" val="0"/>
              </a:ext>
            </a:extLst>
          </a:blip>
          <a:srcRect/>
          <a:stretch>
            <a:fillRect/>
          </a:stretch>
        </p:blipFill>
        <p:spPr bwMode="auto">
          <a:xfrm>
            <a:off x="7950533" y="2703748"/>
            <a:ext cx="2819676" cy="30148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640669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3DF2535F-6564-4C44-9322-05342E812003}"/>
              </a:ext>
            </a:extLst>
          </p:cNvPr>
          <p:cNvSpPr txBox="1"/>
          <p:nvPr/>
        </p:nvSpPr>
        <p:spPr>
          <a:xfrm>
            <a:off x="449943" y="1507056"/>
            <a:ext cx="7137343" cy="523220"/>
          </a:xfrm>
          <a:prstGeom prst="rect">
            <a:avLst/>
          </a:prstGeom>
          <a:solidFill>
            <a:schemeClr val="accent2">
              <a:lumMod val="60000"/>
              <a:lumOff val="40000"/>
            </a:schemeClr>
          </a:solidFill>
          <a:ln>
            <a:noFill/>
          </a:ln>
        </p:spPr>
        <p:txBody>
          <a:bodyPr wrap="square" rtlCol="0">
            <a:spAutoFit/>
          </a:bodyPr>
          <a:lstStyle/>
          <a:p>
            <a:pPr algn="ctr"/>
            <a:r>
              <a:rPr lang="pt-BR" sz="2800" b="1" dirty="0" smtClean="0">
                <a:latin typeface="+mj-lt"/>
              </a:rPr>
              <a:t>Tutorial</a:t>
            </a:r>
          </a:p>
        </p:txBody>
      </p:sp>
      <p:sp>
        <p:nvSpPr>
          <p:cNvPr id="14" name="CaixaDeTexto 13">
            <a:extLst>
              <a:ext uri="{FF2B5EF4-FFF2-40B4-BE49-F238E27FC236}">
                <a16:creationId xmlns:a16="http://schemas.microsoft.com/office/drawing/2014/main" id="{44F8CE32-057E-4557-AE8D-3EB8467EEC50}"/>
              </a:ext>
            </a:extLst>
          </p:cNvPr>
          <p:cNvSpPr txBox="1"/>
          <p:nvPr/>
        </p:nvSpPr>
        <p:spPr>
          <a:xfrm>
            <a:off x="449943" y="2177186"/>
            <a:ext cx="7137343" cy="1754326"/>
          </a:xfrm>
          <a:prstGeom prst="rect">
            <a:avLst/>
          </a:prstGeom>
          <a:noFill/>
        </p:spPr>
        <p:txBody>
          <a:bodyPr wrap="square">
            <a:spAutoFit/>
          </a:bodyPr>
          <a:lstStyle/>
          <a:p>
            <a:pPr marL="285750" indent="-285750">
              <a:buFont typeface="Arial" panose="020B0604020202020204" pitchFamily="34" charset="0"/>
              <a:buChar char="•"/>
            </a:pPr>
            <a:r>
              <a:rPr lang="pt-BR" dirty="0" smtClean="0"/>
              <a:t>Baixar o </a:t>
            </a:r>
            <a:r>
              <a:rPr lang="pt-BR" dirty="0" err="1" smtClean="0"/>
              <a:t>Kernel</a:t>
            </a:r>
            <a:r>
              <a:rPr lang="pt-BR" dirty="0" smtClean="0"/>
              <a:t>;</a:t>
            </a:r>
          </a:p>
          <a:p>
            <a:pPr marL="285750" indent="-285750">
              <a:buFont typeface="Arial" panose="020B0604020202020204" pitchFamily="34" charset="0"/>
              <a:buChar char="•"/>
            </a:pPr>
            <a:r>
              <a:rPr lang="pt-BR" dirty="0" smtClean="0"/>
              <a:t>Identificar a pasta </a:t>
            </a:r>
            <a:r>
              <a:rPr lang="pt-BR" dirty="0" err="1" smtClean="0"/>
              <a:t>sched</a:t>
            </a:r>
            <a:r>
              <a:rPr lang="pt-BR" dirty="0" smtClean="0"/>
              <a:t>;</a:t>
            </a:r>
          </a:p>
          <a:p>
            <a:pPr marL="285750" indent="-285750">
              <a:buFont typeface="Arial" panose="020B0604020202020204" pitchFamily="34" charset="0"/>
              <a:buChar char="•"/>
            </a:pPr>
            <a:r>
              <a:rPr lang="pt-BR" dirty="0" smtClean="0"/>
              <a:t>Implementar nas pastas </a:t>
            </a:r>
            <a:r>
              <a:rPr lang="pt-BR" dirty="0" err="1" smtClean="0"/>
              <a:t>sched.c</a:t>
            </a:r>
            <a:r>
              <a:rPr lang="pt-BR" dirty="0" smtClean="0"/>
              <a:t>, </a:t>
            </a:r>
            <a:r>
              <a:rPr lang="pt-BR" dirty="0" err="1" smtClean="0"/>
              <a:t>sched.h</a:t>
            </a:r>
            <a:r>
              <a:rPr lang="pt-BR" dirty="0" smtClean="0"/>
              <a:t> e </a:t>
            </a:r>
            <a:r>
              <a:rPr lang="pt-BR" dirty="0" err="1" smtClean="0"/>
              <a:t>chrtB.c</a:t>
            </a:r>
            <a:r>
              <a:rPr lang="pt-BR" dirty="0" smtClean="0"/>
              <a:t>; </a:t>
            </a:r>
          </a:p>
          <a:p>
            <a:endParaRPr lang="pt-BR" dirty="0" smtClean="0"/>
          </a:p>
          <a:p>
            <a:r>
              <a:rPr lang="pt-BR" dirty="0" smtClean="0"/>
              <a:t>Exemplos de implementação:</a:t>
            </a:r>
            <a:r>
              <a:rPr lang="pt-BR" dirty="0"/>
              <a:t/>
            </a:r>
            <a:br>
              <a:rPr lang="pt-BR" dirty="0"/>
            </a:br>
            <a:endParaRPr lang="pt-BR" b="0" i="0" dirty="0">
              <a:effectLst/>
            </a:endParaRPr>
          </a:p>
        </p:txBody>
      </p:sp>
      <p:sp>
        <p:nvSpPr>
          <p:cNvPr id="5" name="Balão de Fala: Oval 4">
            <a:extLst>
              <a:ext uri="{FF2B5EF4-FFF2-40B4-BE49-F238E27FC236}">
                <a16:creationId xmlns:a16="http://schemas.microsoft.com/office/drawing/2014/main" id="{8B77D45A-9D08-4BB1-ADBA-64E82D8999CC}"/>
              </a:ext>
            </a:extLst>
          </p:cNvPr>
          <p:cNvSpPr/>
          <p:nvPr/>
        </p:nvSpPr>
        <p:spPr>
          <a:xfrm>
            <a:off x="9945619" y="368038"/>
            <a:ext cx="2048190" cy="1400628"/>
          </a:xfrm>
          <a:prstGeom prst="wedgeEllipseCallout">
            <a:avLst>
              <a:gd name="adj1" fmla="val -27701"/>
              <a:gd name="adj2" fmla="val 6049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SÓ FALTA A MÚSICA DO LINKIN PARK.</a:t>
            </a:r>
            <a:endParaRPr lang="pt-BR" sz="1400" dirty="0">
              <a:solidFill>
                <a:schemeClr val="tx1"/>
              </a:solidFill>
            </a:endParaRPr>
          </a:p>
        </p:txBody>
      </p:sp>
      <p:pic>
        <p:nvPicPr>
          <p:cNvPr id="4098" name="Picture 2" descr="https://lh3.googleusercontent.com/GJcCp7vcUgkuON8Jc7ZUDeNVQ18q3iuioge5f7zMrtbrxfX_cAs-LQTs4-IzW2ZedRlEF8y7IS1UPOPv5E0xKuQJhsdFpfoehtCjvCCRAk-nzeYlBQvEtnS_9dVIPisKP32deoFC=s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5437" y="3852257"/>
            <a:ext cx="3800475" cy="1514475"/>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h5.googleusercontent.com/RUu_3_J-wiwaAhWZv9s3dyM_6siteemzLWF9E89k2NVoOTBQBmAMQuDQxPkKGzfDzPRjK_OloYMkpmh_gVnYNjnTVQuaCBdClDhkdpgR3L8SpFKpdmudKwIU1SUrZjK5XYHue_Az=s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1406" y="3852257"/>
            <a:ext cx="3924300" cy="2415539"/>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Pinguim 3d nos vidros com um telefone celular grande • adesivos para a  parede pinguins, fofoca, tagarelice | myloview.com.b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4000" b="94500" l="10000" r="90000"/>
                    </a14:imgEffect>
                  </a14:imgLayer>
                </a14:imgProps>
              </a:ext>
              <a:ext uri="{28A0092B-C50C-407E-A947-70E740481C1C}">
                <a14:useLocalDpi xmlns:a14="http://schemas.microsoft.com/office/drawing/2010/main" val="0"/>
              </a:ext>
            </a:extLst>
          </a:blip>
          <a:srcRect/>
          <a:stretch>
            <a:fillRect/>
          </a:stretch>
        </p:blipFill>
        <p:spPr bwMode="auto">
          <a:xfrm>
            <a:off x="8471755" y="1970117"/>
            <a:ext cx="2947728" cy="29477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165274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3DF2535F-6564-4C44-9322-05342E812003}"/>
              </a:ext>
            </a:extLst>
          </p:cNvPr>
          <p:cNvSpPr txBox="1"/>
          <p:nvPr/>
        </p:nvSpPr>
        <p:spPr>
          <a:xfrm>
            <a:off x="483194" y="545132"/>
            <a:ext cx="7137343" cy="523220"/>
          </a:xfrm>
          <a:prstGeom prst="rect">
            <a:avLst/>
          </a:prstGeom>
          <a:solidFill>
            <a:schemeClr val="accent2">
              <a:lumMod val="60000"/>
              <a:lumOff val="40000"/>
            </a:schemeClr>
          </a:solidFill>
          <a:ln>
            <a:noFill/>
          </a:ln>
        </p:spPr>
        <p:txBody>
          <a:bodyPr wrap="square" rtlCol="0">
            <a:spAutoFit/>
          </a:bodyPr>
          <a:lstStyle/>
          <a:p>
            <a:pPr algn="ctr"/>
            <a:r>
              <a:rPr lang="pt-BR" sz="2800" b="1" dirty="0" smtClean="0">
                <a:latin typeface="+mj-lt"/>
              </a:rPr>
              <a:t>Tutorial</a:t>
            </a:r>
          </a:p>
        </p:txBody>
      </p:sp>
      <p:sp>
        <p:nvSpPr>
          <p:cNvPr id="14" name="CaixaDeTexto 13">
            <a:extLst>
              <a:ext uri="{FF2B5EF4-FFF2-40B4-BE49-F238E27FC236}">
                <a16:creationId xmlns:a16="http://schemas.microsoft.com/office/drawing/2014/main" id="{44F8CE32-057E-4557-AE8D-3EB8467EEC50}"/>
              </a:ext>
            </a:extLst>
          </p:cNvPr>
          <p:cNvSpPr txBox="1"/>
          <p:nvPr/>
        </p:nvSpPr>
        <p:spPr>
          <a:xfrm>
            <a:off x="545437" y="1242769"/>
            <a:ext cx="7137343" cy="646331"/>
          </a:xfrm>
          <a:prstGeom prst="rect">
            <a:avLst/>
          </a:prstGeom>
          <a:noFill/>
        </p:spPr>
        <p:txBody>
          <a:bodyPr wrap="square">
            <a:spAutoFit/>
          </a:bodyPr>
          <a:lstStyle/>
          <a:p>
            <a:r>
              <a:rPr lang="pt-BR" dirty="0" smtClean="0"/>
              <a:t>Mais um e</a:t>
            </a:r>
            <a:r>
              <a:rPr lang="pt-BR" dirty="0" smtClean="0"/>
              <a:t>xemplo </a:t>
            </a:r>
            <a:r>
              <a:rPr lang="pt-BR" dirty="0" smtClean="0"/>
              <a:t>de implementação:</a:t>
            </a:r>
            <a:r>
              <a:rPr lang="pt-BR" dirty="0"/>
              <a:t/>
            </a:r>
            <a:br>
              <a:rPr lang="pt-BR" dirty="0"/>
            </a:br>
            <a:endParaRPr lang="pt-BR" b="0" i="0" dirty="0">
              <a:effectLst/>
            </a:endParaRPr>
          </a:p>
        </p:txBody>
      </p:sp>
      <p:sp>
        <p:nvSpPr>
          <p:cNvPr id="5" name="Balão de Fala: Oval 4">
            <a:extLst>
              <a:ext uri="{FF2B5EF4-FFF2-40B4-BE49-F238E27FC236}">
                <a16:creationId xmlns:a16="http://schemas.microsoft.com/office/drawing/2014/main" id="{8B77D45A-9D08-4BB1-ADBA-64E82D8999CC}"/>
              </a:ext>
            </a:extLst>
          </p:cNvPr>
          <p:cNvSpPr/>
          <p:nvPr/>
        </p:nvSpPr>
        <p:spPr>
          <a:xfrm>
            <a:off x="9658189" y="1294712"/>
            <a:ext cx="2048190" cy="1400628"/>
          </a:xfrm>
          <a:prstGeom prst="wedgeEllipseCallout">
            <a:avLst>
              <a:gd name="adj1" fmla="val -27701"/>
              <a:gd name="adj2" fmla="val 6049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E </a:t>
            </a:r>
            <a:r>
              <a:rPr lang="pt-BR" sz="1400" dirty="0" err="1" smtClean="0">
                <a:solidFill>
                  <a:schemeClr val="tx1"/>
                </a:solidFill>
              </a:rPr>
              <a:t>aCRIANÇA</a:t>
            </a:r>
            <a:r>
              <a:rPr lang="pt-BR" sz="1400" dirty="0" smtClean="0">
                <a:solidFill>
                  <a:schemeClr val="tx1"/>
                </a:solidFill>
              </a:rPr>
              <a:t> COM O ÁUDIO ESTOU ESTOURADO</a:t>
            </a:r>
            <a:endParaRPr lang="pt-BR" sz="1400" dirty="0">
              <a:solidFill>
                <a:schemeClr val="tx1"/>
              </a:solidFill>
            </a:endParaRPr>
          </a:p>
        </p:txBody>
      </p:sp>
      <p:pic>
        <p:nvPicPr>
          <p:cNvPr id="1026" name="Picture 2" descr="https://lh3.googleusercontent.com/P5PcmGYAtABq4FNVhYYY7lD10IxBLBikGPBO6jiS_T_mQ6WjVOtbRKgwFTCTeXq2a_uRFK87CAoJEBE5WUTZ7--4div2YV2Z2cURMXwP6B-aSToupnScOIBe5tUTanAGFamFvWQE=s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2066" y="1768666"/>
            <a:ext cx="5400675" cy="47148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omediante do pinguim 3d ilustração stock. Ilustração de microfone -  43767378"/>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1375" b="91125" l="10000" r="90000">
                        <a14:foregroundMark x1="44250" y1="46625" x2="41750" y2="64750"/>
                        <a14:foregroundMark x1="36375" y1="85875" x2="36375" y2="90500"/>
                        <a14:foregroundMark x1="59375" y1="86000" x2="59125" y2="91125"/>
                      </a14:backgroundRemoval>
                    </a14:imgEffect>
                  </a14:imgLayer>
                </a14:imgProps>
              </a:ext>
              <a:ext uri="{28A0092B-C50C-407E-A947-70E740481C1C}">
                <a14:useLocalDpi xmlns:a14="http://schemas.microsoft.com/office/drawing/2010/main" val="0"/>
              </a:ext>
            </a:extLst>
          </a:blip>
          <a:srcRect/>
          <a:stretch>
            <a:fillRect/>
          </a:stretch>
        </p:blipFill>
        <p:spPr bwMode="auto">
          <a:xfrm>
            <a:off x="8227425" y="2695340"/>
            <a:ext cx="2861528" cy="2861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671438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3DF2535F-6564-4C44-9322-05342E812003}"/>
              </a:ext>
            </a:extLst>
          </p:cNvPr>
          <p:cNvSpPr txBox="1"/>
          <p:nvPr/>
        </p:nvSpPr>
        <p:spPr>
          <a:xfrm>
            <a:off x="449942" y="584344"/>
            <a:ext cx="7137343" cy="523220"/>
          </a:xfrm>
          <a:prstGeom prst="rect">
            <a:avLst/>
          </a:prstGeom>
          <a:solidFill>
            <a:schemeClr val="accent2">
              <a:lumMod val="60000"/>
              <a:lumOff val="40000"/>
            </a:schemeClr>
          </a:solidFill>
          <a:ln>
            <a:noFill/>
          </a:ln>
        </p:spPr>
        <p:txBody>
          <a:bodyPr wrap="square" rtlCol="0">
            <a:spAutoFit/>
          </a:bodyPr>
          <a:lstStyle/>
          <a:p>
            <a:pPr algn="ctr"/>
            <a:r>
              <a:rPr lang="pt-BR" sz="2800" b="1" dirty="0" smtClean="0">
                <a:latin typeface="+mj-lt"/>
              </a:rPr>
              <a:t>Tutorial</a:t>
            </a:r>
          </a:p>
        </p:txBody>
      </p:sp>
      <p:sp>
        <p:nvSpPr>
          <p:cNvPr id="14" name="CaixaDeTexto 13">
            <a:extLst>
              <a:ext uri="{FF2B5EF4-FFF2-40B4-BE49-F238E27FC236}">
                <a16:creationId xmlns:a16="http://schemas.microsoft.com/office/drawing/2014/main" id="{44F8CE32-057E-4557-AE8D-3EB8467EEC50}"/>
              </a:ext>
            </a:extLst>
          </p:cNvPr>
          <p:cNvSpPr txBox="1"/>
          <p:nvPr/>
        </p:nvSpPr>
        <p:spPr>
          <a:xfrm>
            <a:off x="449941" y="1456041"/>
            <a:ext cx="7137343" cy="6186309"/>
          </a:xfrm>
          <a:prstGeom prst="rect">
            <a:avLst/>
          </a:prstGeom>
          <a:noFill/>
        </p:spPr>
        <p:txBody>
          <a:bodyPr wrap="square">
            <a:spAutoFit/>
          </a:bodyPr>
          <a:lstStyle/>
          <a:p>
            <a:pPr marL="285750" indent="-285750">
              <a:buFont typeface="Arial" panose="020B0604020202020204" pitchFamily="34" charset="0"/>
              <a:buChar char="•"/>
            </a:pPr>
            <a:r>
              <a:rPr lang="pt-BR" dirty="0" smtClean="0"/>
              <a:t>Instalar ferramentas e bibliotecas auxiliares;</a:t>
            </a:r>
          </a:p>
          <a:p>
            <a:pPr marL="742950" lvl="1" indent="-285750">
              <a:buFont typeface="Arial" panose="020B0604020202020204" pitchFamily="34" charset="0"/>
              <a:buChar char="•"/>
            </a:pPr>
            <a:r>
              <a:rPr lang="pt-BR" dirty="0" smtClean="0"/>
              <a:t>Comando:</a:t>
            </a:r>
          </a:p>
          <a:p>
            <a:pPr lvl="1"/>
            <a:r>
              <a:rPr lang="en-US" dirty="0" smtClean="0"/>
              <a:t>	$</a:t>
            </a:r>
            <a:r>
              <a:rPr lang="en-US" dirty="0" err="1"/>
              <a:t>sudo</a:t>
            </a:r>
            <a:r>
              <a:rPr lang="en-US" dirty="0"/>
              <a:t> apt-get install linux-source-2.6.24 kernel-package libncurses5-der </a:t>
            </a:r>
            <a:r>
              <a:rPr lang="en-US" dirty="0" err="1"/>
              <a:t>fakeroot</a:t>
            </a:r>
            <a:r>
              <a:rPr lang="en-US" dirty="0" smtClean="0"/>
              <a:t>.</a:t>
            </a:r>
            <a:endParaRPr lang="pt-BR" dirty="0" smtClean="0"/>
          </a:p>
          <a:p>
            <a:pPr marL="285750" indent="-285750">
              <a:buFont typeface="Arial" panose="020B0604020202020204" pitchFamily="34" charset="0"/>
              <a:buChar char="•"/>
            </a:pPr>
            <a:r>
              <a:rPr lang="pt-BR" dirty="0" smtClean="0"/>
              <a:t>Abrimos um novo </a:t>
            </a:r>
            <a:r>
              <a:rPr lang="pt-BR" dirty="0" err="1" smtClean="0"/>
              <a:t>shell</a:t>
            </a:r>
            <a:r>
              <a:rPr lang="pt-BR" dirty="0" smtClean="0"/>
              <a:t> em modo root;</a:t>
            </a:r>
          </a:p>
          <a:p>
            <a:pPr marL="742950" lvl="1" indent="-285750">
              <a:buFont typeface="Arial" panose="020B0604020202020204" pitchFamily="34" charset="0"/>
              <a:buChar char="•"/>
            </a:pPr>
            <a:r>
              <a:rPr lang="pt-BR" dirty="0" smtClean="0"/>
              <a:t>Comando:</a:t>
            </a:r>
          </a:p>
          <a:p>
            <a:pPr lvl="1"/>
            <a:r>
              <a:rPr lang="pt-BR" dirty="0" smtClean="0"/>
              <a:t>	</a:t>
            </a:r>
            <a:r>
              <a:rPr lang="en-US" dirty="0"/>
              <a:t>$</a:t>
            </a:r>
            <a:r>
              <a:rPr lang="en-US" dirty="0" err="1"/>
              <a:t>sudo</a:t>
            </a:r>
            <a:r>
              <a:rPr lang="en-US" dirty="0"/>
              <a:t> </a:t>
            </a:r>
            <a:r>
              <a:rPr lang="en-US" dirty="0" smtClean="0"/>
              <a:t>bin/bash</a:t>
            </a:r>
          </a:p>
          <a:p>
            <a:pPr marL="285750" indent="-285750">
              <a:buFont typeface="Arial" panose="020B0604020202020204" pitchFamily="34" charset="0"/>
              <a:buChar char="•"/>
            </a:pPr>
            <a:r>
              <a:rPr lang="pt-BR" dirty="0" smtClean="0"/>
              <a:t>Mudamos o diretório para o </a:t>
            </a:r>
            <a:r>
              <a:rPr lang="pt-BR" dirty="0" err="1" smtClean="0"/>
              <a:t>source</a:t>
            </a:r>
            <a:r>
              <a:rPr lang="pt-BR" dirty="0" smtClean="0"/>
              <a:t> e instalamos </a:t>
            </a:r>
            <a:r>
              <a:rPr lang="pt-BR" dirty="0" err="1" smtClean="0"/>
              <a:t>bunzip</a:t>
            </a:r>
            <a:r>
              <a:rPr lang="pt-BR" dirty="0" smtClean="0"/>
              <a:t> caso necessário;</a:t>
            </a:r>
          </a:p>
          <a:p>
            <a:pPr marL="742950" lvl="1" indent="-285750">
              <a:buFont typeface="Arial" panose="020B0604020202020204" pitchFamily="34" charset="0"/>
              <a:buChar char="•"/>
            </a:pPr>
            <a:r>
              <a:rPr lang="pt-BR" dirty="0" smtClean="0"/>
              <a:t>Comandos:</a:t>
            </a:r>
          </a:p>
          <a:p>
            <a:r>
              <a:rPr lang="pt-BR" dirty="0"/>
              <a:t>	</a:t>
            </a:r>
            <a:r>
              <a:rPr lang="en-US" dirty="0"/>
              <a:t>$cd /</a:t>
            </a:r>
            <a:r>
              <a:rPr lang="en-US" dirty="0" err="1"/>
              <a:t>usr</a:t>
            </a:r>
            <a:r>
              <a:rPr lang="en-US" dirty="0"/>
              <a:t>/</a:t>
            </a:r>
            <a:r>
              <a:rPr lang="en-US" dirty="0" err="1"/>
              <a:t>src</a:t>
            </a:r>
            <a:endParaRPr lang="en-US" dirty="0"/>
          </a:p>
          <a:p>
            <a:r>
              <a:rPr lang="en-US" dirty="0" smtClean="0"/>
              <a:t>	$</a:t>
            </a:r>
            <a:r>
              <a:rPr lang="en-US" dirty="0"/>
              <a:t>bunzip2 linux-2.6.24.tar.bz2</a:t>
            </a:r>
            <a:endParaRPr lang="en-US" dirty="0"/>
          </a:p>
          <a:p>
            <a:r>
              <a:rPr lang="en-US" dirty="0" smtClean="0"/>
              <a:t>	$</a:t>
            </a:r>
            <a:r>
              <a:rPr lang="en-US" dirty="0"/>
              <a:t>tar </a:t>
            </a:r>
            <a:r>
              <a:rPr lang="en-US" dirty="0" err="1"/>
              <a:t>xvf</a:t>
            </a:r>
            <a:r>
              <a:rPr lang="en-US" dirty="0"/>
              <a:t> linux-2.6.24.tar</a:t>
            </a:r>
            <a:endParaRPr lang="en-US" dirty="0"/>
          </a:p>
          <a:p>
            <a:r>
              <a:rPr lang="en-US" dirty="0" smtClean="0"/>
              <a:t>	$</a:t>
            </a:r>
            <a:r>
              <a:rPr lang="en-US" dirty="0"/>
              <a:t>ln -s linux-2.6.24 </a:t>
            </a:r>
            <a:r>
              <a:rPr lang="en-US" dirty="0" err="1" smtClean="0"/>
              <a:t>linux</a:t>
            </a:r>
            <a:endParaRPr lang="en-US" dirty="0" smtClean="0"/>
          </a:p>
          <a:p>
            <a:pPr marL="285750" indent="-285750">
              <a:buFont typeface="Arial" panose="020B0604020202020204" pitchFamily="34" charset="0"/>
              <a:buChar char="•"/>
            </a:pPr>
            <a:r>
              <a:rPr lang="pt-BR" dirty="0" smtClean="0"/>
              <a:t>Aplicamos as mudanças de implementação nas pastas </a:t>
            </a:r>
            <a:r>
              <a:rPr lang="pt-BR" dirty="0" err="1" smtClean="0"/>
              <a:t>sched.c,sched.h</a:t>
            </a:r>
            <a:r>
              <a:rPr lang="pt-BR" dirty="0" smtClean="0"/>
              <a:t> e </a:t>
            </a:r>
            <a:r>
              <a:rPr lang="pt-BR" dirty="0" err="1" smtClean="0"/>
              <a:t>chrtB.c</a:t>
            </a:r>
            <a:endParaRPr lang="en-US" dirty="0"/>
          </a:p>
          <a:p>
            <a:r>
              <a:rPr lang="en-US" dirty="0"/>
              <a:t/>
            </a:r>
            <a:br>
              <a:rPr lang="en-US" dirty="0"/>
            </a:br>
            <a:endParaRPr lang="pt-BR" dirty="0" smtClean="0"/>
          </a:p>
          <a:p>
            <a:pPr lvl="1"/>
            <a:endParaRPr lang="pt-BR" dirty="0" smtClean="0"/>
          </a:p>
          <a:p>
            <a:r>
              <a:rPr lang="pt-BR" dirty="0"/>
              <a:t> 	</a:t>
            </a:r>
            <a:r>
              <a:rPr lang="en-US" dirty="0"/>
              <a:t/>
            </a:r>
            <a:br>
              <a:rPr lang="en-US" dirty="0"/>
            </a:br>
            <a:r>
              <a:rPr lang="pt-BR" dirty="0"/>
              <a:t/>
            </a:r>
            <a:br>
              <a:rPr lang="pt-BR" dirty="0"/>
            </a:br>
            <a:endParaRPr lang="pt-BR" b="0" i="0" dirty="0">
              <a:effectLst/>
            </a:endParaRPr>
          </a:p>
        </p:txBody>
      </p:sp>
      <p:sp>
        <p:nvSpPr>
          <p:cNvPr id="5" name="Balão de Fala: Oval 4">
            <a:extLst>
              <a:ext uri="{FF2B5EF4-FFF2-40B4-BE49-F238E27FC236}">
                <a16:creationId xmlns:a16="http://schemas.microsoft.com/office/drawing/2014/main" id="{8B77D45A-9D08-4BB1-ADBA-64E82D8999CC}"/>
              </a:ext>
            </a:extLst>
          </p:cNvPr>
          <p:cNvSpPr/>
          <p:nvPr/>
        </p:nvSpPr>
        <p:spPr>
          <a:xfrm>
            <a:off x="9864835" y="701744"/>
            <a:ext cx="2048190" cy="1400628"/>
          </a:xfrm>
          <a:prstGeom prst="wedgeEllipseCallout">
            <a:avLst>
              <a:gd name="adj1" fmla="val -27701"/>
              <a:gd name="adj2" fmla="val 6049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E O BLOCO DE NOTAS </a:t>
            </a:r>
            <a:endParaRPr lang="pt-BR" sz="1400" dirty="0">
              <a:solidFill>
                <a:schemeClr val="tx1"/>
              </a:solidFill>
            </a:endParaRPr>
          </a:p>
        </p:txBody>
      </p:sp>
      <p:pic>
        <p:nvPicPr>
          <p:cNvPr id="3074" name="Picture 2" descr="O Pinguim 3d Guarda Uma Bandeira Vazia Ilustração Stock - Ilustração de  isolado, bico: 38730917"/>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2625" b="90000" l="10000" r="90000">
                        <a14:foregroundMark x1="54500" y1="11750" x2="62250" y2="12750"/>
                        <a14:foregroundMark x1="22125" y1="35375" x2="23125" y2="67000"/>
                        <a14:foregroundMark x1="23125" y1="67000" x2="75750" y2="66000"/>
                        <a14:foregroundMark x1="75750" y1="66000" x2="75375" y2="34375"/>
                        <a14:foregroundMark x1="75375" y1="34375" x2="21750" y2="35625"/>
                        <a14:foregroundMark x1="23750" y1="39750" x2="73375" y2="63250"/>
                      </a14:backgroundRemoval>
                    </a14:imgEffect>
                  </a14:imgLayer>
                </a14:imgProps>
              </a:ext>
              <a:ext uri="{28A0092B-C50C-407E-A947-70E740481C1C}">
                <a14:useLocalDpi xmlns:a14="http://schemas.microsoft.com/office/drawing/2010/main" val="0"/>
              </a:ext>
            </a:extLst>
          </a:blip>
          <a:srcRect/>
          <a:stretch>
            <a:fillRect/>
          </a:stretch>
        </p:blipFill>
        <p:spPr bwMode="auto">
          <a:xfrm>
            <a:off x="8748556" y="2296283"/>
            <a:ext cx="2465314" cy="24653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741921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3DF2535F-6564-4C44-9322-05342E812003}"/>
              </a:ext>
            </a:extLst>
          </p:cNvPr>
          <p:cNvSpPr txBox="1"/>
          <p:nvPr/>
        </p:nvSpPr>
        <p:spPr>
          <a:xfrm>
            <a:off x="449942" y="584344"/>
            <a:ext cx="7137343" cy="523220"/>
          </a:xfrm>
          <a:prstGeom prst="rect">
            <a:avLst/>
          </a:prstGeom>
          <a:solidFill>
            <a:schemeClr val="accent2">
              <a:lumMod val="60000"/>
              <a:lumOff val="40000"/>
            </a:schemeClr>
          </a:solidFill>
          <a:ln>
            <a:noFill/>
          </a:ln>
        </p:spPr>
        <p:txBody>
          <a:bodyPr wrap="square" rtlCol="0">
            <a:spAutoFit/>
          </a:bodyPr>
          <a:lstStyle/>
          <a:p>
            <a:pPr algn="ctr"/>
            <a:r>
              <a:rPr lang="pt-BR" sz="2800" b="1" dirty="0" smtClean="0">
                <a:latin typeface="+mj-lt"/>
              </a:rPr>
              <a:t>Tutorial</a:t>
            </a:r>
          </a:p>
        </p:txBody>
      </p:sp>
      <p:sp>
        <p:nvSpPr>
          <p:cNvPr id="14" name="CaixaDeTexto 13">
            <a:extLst>
              <a:ext uri="{FF2B5EF4-FFF2-40B4-BE49-F238E27FC236}">
                <a16:creationId xmlns:a16="http://schemas.microsoft.com/office/drawing/2014/main" id="{44F8CE32-057E-4557-AE8D-3EB8467EEC50}"/>
              </a:ext>
            </a:extLst>
          </p:cNvPr>
          <p:cNvSpPr txBox="1"/>
          <p:nvPr/>
        </p:nvSpPr>
        <p:spPr>
          <a:xfrm>
            <a:off x="449941" y="1456041"/>
            <a:ext cx="7137343" cy="6186309"/>
          </a:xfrm>
          <a:prstGeom prst="rect">
            <a:avLst/>
          </a:prstGeom>
          <a:noFill/>
        </p:spPr>
        <p:txBody>
          <a:bodyPr wrap="square">
            <a:spAutoFit/>
          </a:bodyPr>
          <a:lstStyle/>
          <a:p>
            <a:pPr marL="285750" indent="-285750">
              <a:buFont typeface="Arial" panose="020B0604020202020204" pitchFamily="34" charset="0"/>
              <a:buChar char="•"/>
            </a:pPr>
            <a:r>
              <a:rPr lang="pt-BR" dirty="0"/>
              <a:t>Substituímos as pastas modificadas nos seus respectivos diretórios</a:t>
            </a:r>
          </a:p>
          <a:p>
            <a:pPr marL="285750" indent="-285750">
              <a:buFont typeface="Arial" panose="020B0604020202020204" pitchFamily="34" charset="0"/>
              <a:buChar char="•"/>
            </a:pPr>
            <a:r>
              <a:rPr lang="pt-BR" dirty="0"/>
              <a:t>fazemos uma cópia da configuração do </a:t>
            </a:r>
            <a:r>
              <a:rPr lang="pt-BR" dirty="0" err="1"/>
              <a:t>kernel</a:t>
            </a:r>
            <a:r>
              <a:rPr lang="pt-BR" dirty="0"/>
              <a:t> para usar durante a compilação:</a:t>
            </a:r>
          </a:p>
          <a:p>
            <a:pPr marL="742950" lvl="1" indent="-285750">
              <a:buFont typeface="Arial" panose="020B0604020202020204" pitchFamily="34" charset="0"/>
              <a:buChar char="•"/>
            </a:pPr>
            <a:r>
              <a:rPr lang="en-US" dirty="0" err="1" smtClean="0"/>
              <a:t>Comando</a:t>
            </a:r>
            <a:r>
              <a:rPr lang="en-US" dirty="0" smtClean="0"/>
              <a:t>:</a:t>
            </a:r>
          </a:p>
          <a:p>
            <a:pPr lvl="1"/>
            <a:r>
              <a:rPr lang="en-US" dirty="0"/>
              <a:t>	</a:t>
            </a:r>
            <a:r>
              <a:rPr lang="en-US" dirty="0"/>
              <a:t>$</a:t>
            </a:r>
            <a:r>
              <a:rPr lang="en-US" dirty="0" err="1"/>
              <a:t>cp</a:t>
            </a:r>
            <a:r>
              <a:rPr lang="en-US" dirty="0"/>
              <a:t> boot/config-2.6.24-generic /</a:t>
            </a:r>
            <a:r>
              <a:rPr lang="en-US" dirty="0" err="1"/>
              <a:t>usr</a:t>
            </a:r>
            <a:r>
              <a:rPr lang="en-US" dirty="0"/>
              <a:t>/</a:t>
            </a:r>
            <a:r>
              <a:rPr lang="en-US" dirty="0" err="1"/>
              <a:t>src</a:t>
            </a:r>
            <a:r>
              <a:rPr lang="en-US" dirty="0"/>
              <a:t>/</a:t>
            </a:r>
            <a:r>
              <a:rPr lang="en-US" dirty="0" err="1"/>
              <a:t>linux</a:t>
            </a:r>
            <a:r>
              <a:rPr lang="en-US" dirty="0"/>
              <a:t>/.</a:t>
            </a:r>
            <a:r>
              <a:rPr lang="en-US" dirty="0" err="1" smtClean="0"/>
              <a:t>config</a:t>
            </a:r>
            <a:endParaRPr lang="en-US" dirty="0" smtClean="0"/>
          </a:p>
          <a:p>
            <a:pPr marL="285750" indent="-285750">
              <a:buFont typeface="Arial" panose="020B0604020202020204" pitchFamily="34" charset="0"/>
              <a:buChar char="•"/>
            </a:pPr>
            <a:r>
              <a:rPr lang="pt-BR" dirty="0" smtClean="0"/>
              <a:t>Fazemos o </a:t>
            </a:r>
            <a:r>
              <a:rPr lang="pt-BR" dirty="0" err="1" smtClean="0"/>
              <a:t>make</a:t>
            </a:r>
            <a:r>
              <a:rPr lang="pt-BR" dirty="0" smtClean="0"/>
              <a:t> clean</a:t>
            </a:r>
          </a:p>
          <a:p>
            <a:pPr marL="742950" lvl="1" indent="-285750">
              <a:buFont typeface="Arial" panose="020B0604020202020204" pitchFamily="34" charset="0"/>
              <a:buChar char="•"/>
            </a:pPr>
            <a:r>
              <a:rPr lang="pt-BR" dirty="0" smtClean="0"/>
              <a:t>Comando:</a:t>
            </a:r>
          </a:p>
          <a:p>
            <a:pPr lvl="1"/>
            <a:r>
              <a:rPr lang="en-US" dirty="0" smtClean="0"/>
              <a:t>	$</a:t>
            </a:r>
            <a:r>
              <a:rPr lang="en-US" dirty="0"/>
              <a:t>make-</a:t>
            </a:r>
            <a:r>
              <a:rPr lang="en-US" dirty="0" err="1"/>
              <a:t>kpkg</a:t>
            </a:r>
            <a:r>
              <a:rPr lang="en-US" dirty="0"/>
              <a:t> </a:t>
            </a:r>
            <a:r>
              <a:rPr lang="en-US" dirty="0" smtClean="0"/>
              <a:t>clean</a:t>
            </a:r>
          </a:p>
          <a:p>
            <a:pPr marL="285750" indent="-285750">
              <a:buFont typeface="Arial" panose="020B0604020202020204" pitchFamily="34" charset="0"/>
              <a:buChar char="•"/>
            </a:pPr>
            <a:r>
              <a:rPr lang="pt-BR" dirty="0"/>
              <a:t>Agora, compilamos o </a:t>
            </a:r>
            <a:r>
              <a:rPr lang="pt-BR" dirty="0" err="1"/>
              <a:t>kernel</a:t>
            </a:r>
            <a:r>
              <a:rPr lang="pt-BR" dirty="0"/>
              <a:t> e reiniciamos o sistema </a:t>
            </a:r>
            <a:r>
              <a:rPr lang="pt-BR" dirty="0" smtClean="0"/>
              <a:t>:</a:t>
            </a:r>
          </a:p>
          <a:p>
            <a:pPr marL="742950" lvl="1" indent="-285750">
              <a:buFont typeface="Arial" panose="020B0604020202020204" pitchFamily="34" charset="0"/>
              <a:buChar char="•"/>
            </a:pPr>
            <a:r>
              <a:rPr lang="pt-BR" dirty="0" smtClean="0"/>
              <a:t>Comando:</a:t>
            </a:r>
          </a:p>
          <a:p>
            <a:r>
              <a:rPr lang="en-US" dirty="0" smtClean="0"/>
              <a:t>	$ </a:t>
            </a:r>
            <a:r>
              <a:rPr lang="en-US" dirty="0" err="1"/>
              <a:t>fakeroot</a:t>
            </a:r>
            <a:r>
              <a:rPr lang="en-US" dirty="0"/>
              <a:t> make-</a:t>
            </a:r>
            <a:r>
              <a:rPr lang="en-US" dirty="0" err="1"/>
              <a:t>kpkg</a:t>
            </a:r>
            <a:r>
              <a:rPr lang="en-US" dirty="0"/>
              <a:t> --</a:t>
            </a:r>
            <a:r>
              <a:rPr lang="en-US" dirty="0" err="1"/>
              <a:t>initrd</a:t>
            </a:r>
            <a:r>
              <a:rPr lang="en-US" dirty="0"/>
              <a:t> --append-to-version=-custom </a:t>
            </a:r>
            <a:r>
              <a:rPr lang="en-US" dirty="0" smtClean="0"/>
              <a:t>	</a:t>
            </a:r>
            <a:r>
              <a:rPr lang="en-US" dirty="0" err="1" smtClean="0"/>
              <a:t>kernel_image</a:t>
            </a:r>
            <a:r>
              <a:rPr lang="en-US" dirty="0" smtClean="0"/>
              <a:t> </a:t>
            </a:r>
            <a:r>
              <a:rPr lang="en-US" dirty="0" err="1"/>
              <a:t>kernel_headers</a:t>
            </a:r>
            <a:r>
              <a:rPr lang="en-US" dirty="0" smtClean="0"/>
              <a:t>.</a:t>
            </a:r>
          </a:p>
          <a:p>
            <a:pPr marL="285750" indent="-285750">
              <a:buFont typeface="Arial" panose="020B0604020202020204" pitchFamily="34" charset="0"/>
              <a:buChar char="•"/>
            </a:pPr>
            <a:r>
              <a:rPr lang="pt-BR" dirty="0"/>
              <a:t>Após o sistema reiniciar, o </a:t>
            </a:r>
            <a:r>
              <a:rPr lang="pt-BR" dirty="0" err="1"/>
              <a:t>kernel</a:t>
            </a:r>
            <a:r>
              <a:rPr lang="pt-BR" dirty="0"/>
              <a:t> já estará pronto para executar tarefas no modo </a:t>
            </a:r>
            <a:r>
              <a:rPr lang="pt-BR" dirty="0" err="1"/>
              <a:t>sched_background</a:t>
            </a:r>
            <a:r>
              <a:rPr lang="pt-BR" dirty="0"/>
              <a:t>.</a:t>
            </a:r>
            <a:endParaRPr lang="en-US" dirty="0"/>
          </a:p>
          <a:p>
            <a:r>
              <a:rPr lang="en-US" dirty="0"/>
              <a:t/>
            </a:r>
            <a:br>
              <a:rPr lang="en-US" dirty="0"/>
            </a:br>
            <a:endParaRPr lang="en-US" dirty="0"/>
          </a:p>
          <a:p>
            <a:pPr lvl="1"/>
            <a:endParaRPr lang="en-US" dirty="0" smtClean="0"/>
          </a:p>
          <a:p>
            <a:pPr lvl="1"/>
            <a:endParaRPr lang="pt-BR" dirty="0" smtClean="0"/>
          </a:p>
          <a:p>
            <a:pPr lvl="2"/>
            <a:endParaRPr lang="pt-BR" dirty="0" smtClean="0"/>
          </a:p>
          <a:p>
            <a:r>
              <a:rPr lang="pt-BR" dirty="0"/>
              <a:t> 	</a:t>
            </a:r>
            <a:r>
              <a:rPr lang="en-US" dirty="0"/>
              <a:t/>
            </a:r>
            <a:br>
              <a:rPr lang="en-US" dirty="0"/>
            </a:br>
            <a:r>
              <a:rPr lang="pt-BR" dirty="0"/>
              <a:t/>
            </a:r>
            <a:br>
              <a:rPr lang="pt-BR" dirty="0"/>
            </a:br>
            <a:endParaRPr lang="pt-BR" b="0" i="0" dirty="0">
              <a:effectLst/>
            </a:endParaRPr>
          </a:p>
        </p:txBody>
      </p:sp>
      <p:sp>
        <p:nvSpPr>
          <p:cNvPr id="5" name="Balão de Fala: Oval 4">
            <a:extLst>
              <a:ext uri="{FF2B5EF4-FFF2-40B4-BE49-F238E27FC236}">
                <a16:creationId xmlns:a16="http://schemas.microsoft.com/office/drawing/2014/main" id="{8B77D45A-9D08-4BB1-ADBA-64E82D8999CC}"/>
              </a:ext>
            </a:extLst>
          </p:cNvPr>
          <p:cNvSpPr/>
          <p:nvPr/>
        </p:nvSpPr>
        <p:spPr>
          <a:xfrm>
            <a:off x="10031090" y="1107564"/>
            <a:ext cx="2048190" cy="1400628"/>
          </a:xfrm>
          <a:prstGeom prst="wedgeEllipseCallout">
            <a:avLst>
              <a:gd name="adj1" fmla="val -27701"/>
              <a:gd name="adj2" fmla="val 6049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smtClean="0">
                <a:solidFill>
                  <a:schemeClr val="tx1"/>
                </a:solidFill>
              </a:rPr>
              <a:t>E AE IMPLEMENTOU O KERNEL</a:t>
            </a:r>
            <a:r>
              <a:rPr lang="pt-BR" sz="1400" dirty="0" smtClean="0">
                <a:solidFill>
                  <a:schemeClr val="tx1"/>
                </a:solidFill>
              </a:rPr>
              <a:t>,LÁ?!!!</a:t>
            </a:r>
            <a:endParaRPr lang="pt-BR" sz="1400" dirty="0">
              <a:solidFill>
                <a:schemeClr val="tx1"/>
              </a:solidFill>
            </a:endParaRPr>
          </a:p>
        </p:txBody>
      </p:sp>
      <p:pic>
        <p:nvPicPr>
          <p:cNvPr id="5122" name="Picture 2" descr="Gritaria Do Megafone Do Pinguim 3d Ilustração Stock - Ilustração de chefe,  empregado: 53749149"/>
          <p:cNvPicPr>
            <a:picLocks noChangeAspect="1" noChangeArrowheads="1"/>
          </p:cNvPicPr>
          <p:nvPr/>
        </p:nvPicPr>
        <p:blipFill>
          <a:blip r:embed="rId2">
            <a:extLst>
              <a:ext uri="{BEBA8EAE-BF5A-486C-A8C5-ECC9F3942E4B}">
                <a14:imgProps xmlns:a14="http://schemas.microsoft.com/office/drawing/2010/main">
                  <a14:imgLayer r:embed="rId3">
                    <a14:imgEffect>
                      <a14:backgroundRemoval t="10000" b="90000" l="10000" r="90000">
                        <a14:foregroundMark x1="30875" y1="40836" x2="36625" y2="40354"/>
                        <a14:foregroundMark x1="48875" y1="31190" x2="67375" y2="36656"/>
                      </a14:backgroundRemoval>
                    </a14:imgEffect>
                  </a14:imgLayer>
                </a14:imgProps>
              </a:ext>
              <a:ext uri="{28A0092B-C50C-407E-A947-70E740481C1C}">
                <a14:useLocalDpi xmlns:a14="http://schemas.microsoft.com/office/drawing/2010/main" val="0"/>
              </a:ext>
            </a:extLst>
          </a:blip>
          <a:srcRect/>
          <a:stretch>
            <a:fillRect/>
          </a:stretch>
        </p:blipFill>
        <p:spPr bwMode="auto">
          <a:xfrm>
            <a:off x="8256453" y="2161309"/>
            <a:ext cx="3216761" cy="25010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894729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3DF2535F-6564-4C44-9322-05342E812003}"/>
              </a:ext>
            </a:extLst>
          </p:cNvPr>
          <p:cNvSpPr txBox="1"/>
          <p:nvPr/>
        </p:nvSpPr>
        <p:spPr>
          <a:xfrm>
            <a:off x="449942" y="584344"/>
            <a:ext cx="11354131" cy="523220"/>
          </a:xfrm>
          <a:prstGeom prst="rect">
            <a:avLst/>
          </a:prstGeom>
          <a:solidFill>
            <a:schemeClr val="accent2">
              <a:lumMod val="60000"/>
              <a:lumOff val="40000"/>
            </a:schemeClr>
          </a:solidFill>
          <a:ln>
            <a:noFill/>
          </a:ln>
        </p:spPr>
        <p:txBody>
          <a:bodyPr wrap="square" rtlCol="0">
            <a:spAutoFit/>
          </a:bodyPr>
          <a:lstStyle/>
          <a:p>
            <a:pPr algn="ctr"/>
            <a:r>
              <a:rPr lang="pt-BR" sz="2800" b="1" dirty="0" smtClean="0">
                <a:latin typeface="+mj-lt"/>
              </a:rPr>
              <a:t>Referências </a:t>
            </a:r>
            <a:r>
              <a:rPr lang="pt-BR" sz="2800" b="1" dirty="0" err="1" smtClean="0">
                <a:latin typeface="+mj-lt"/>
              </a:rPr>
              <a:t>Bibliograficas</a:t>
            </a:r>
            <a:endParaRPr lang="pt-BR" sz="2800" b="1" dirty="0" smtClean="0">
              <a:latin typeface="+mj-lt"/>
            </a:endParaRPr>
          </a:p>
        </p:txBody>
      </p:sp>
      <p:sp>
        <p:nvSpPr>
          <p:cNvPr id="14" name="CaixaDeTexto 13">
            <a:extLst>
              <a:ext uri="{FF2B5EF4-FFF2-40B4-BE49-F238E27FC236}">
                <a16:creationId xmlns:a16="http://schemas.microsoft.com/office/drawing/2014/main" id="{44F8CE32-057E-4557-AE8D-3EB8467EEC50}"/>
              </a:ext>
            </a:extLst>
          </p:cNvPr>
          <p:cNvSpPr txBox="1"/>
          <p:nvPr/>
        </p:nvSpPr>
        <p:spPr>
          <a:xfrm>
            <a:off x="449941" y="1456041"/>
            <a:ext cx="11354132" cy="3416320"/>
          </a:xfrm>
          <a:prstGeom prst="rect">
            <a:avLst/>
          </a:prstGeom>
          <a:noFill/>
        </p:spPr>
        <p:txBody>
          <a:bodyPr wrap="square">
            <a:spAutoFit/>
          </a:bodyPr>
          <a:lstStyle/>
          <a:p>
            <a:r>
              <a:rPr lang="en-US" u="sng" dirty="0">
                <a:hlinkClick r:id="rId2"/>
              </a:rPr>
              <a:t>https://embeddedlinuz.wordpress.com/2011/06/10/how-to-compile-linux-kernel-2-6/</a:t>
            </a:r>
            <a:endParaRPr lang="en-US" dirty="0"/>
          </a:p>
          <a:p>
            <a:r>
              <a:rPr lang="en-US" u="sng" dirty="0">
                <a:hlinkClick r:id="rId3"/>
              </a:rPr>
              <a:t>http://wiki.inf.ufpr.br/maziero/lib/exe/fetch.php?media=socm:socm-livro.pdf</a:t>
            </a:r>
            <a:endParaRPr lang="en-US" dirty="0"/>
          </a:p>
          <a:p>
            <a:r>
              <a:rPr lang="en-US" dirty="0"/>
              <a:t>https://github.com/rkavi1408/SCHED_BACKGROUND</a:t>
            </a:r>
            <a:endParaRPr lang="en-US" dirty="0"/>
          </a:p>
          <a:p>
            <a:r>
              <a:rPr lang="en-US" dirty="0"/>
              <a:t/>
            </a:r>
            <a:br>
              <a:rPr lang="en-US" dirty="0"/>
            </a:br>
            <a:r>
              <a:rPr lang="en-US" dirty="0"/>
              <a:t/>
            </a:r>
            <a:br>
              <a:rPr lang="en-US" dirty="0"/>
            </a:br>
            <a:endParaRPr lang="en-US" dirty="0"/>
          </a:p>
          <a:p>
            <a:pPr lvl="1"/>
            <a:endParaRPr lang="en-US" dirty="0" smtClean="0"/>
          </a:p>
          <a:p>
            <a:pPr lvl="1"/>
            <a:endParaRPr lang="pt-BR" dirty="0" smtClean="0"/>
          </a:p>
          <a:p>
            <a:pPr lvl="2"/>
            <a:endParaRPr lang="pt-BR" dirty="0" smtClean="0"/>
          </a:p>
          <a:p>
            <a:r>
              <a:rPr lang="pt-BR" dirty="0"/>
              <a:t> 	</a:t>
            </a:r>
            <a:r>
              <a:rPr lang="en-US" dirty="0"/>
              <a:t/>
            </a:r>
            <a:br>
              <a:rPr lang="en-US" dirty="0"/>
            </a:br>
            <a:r>
              <a:rPr lang="pt-BR" dirty="0"/>
              <a:t/>
            </a:r>
            <a:br>
              <a:rPr lang="pt-BR" dirty="0"/>
            </a:br>
            <a:endParaRPr lang="pt-BR" b="0" i="0" dirty="0">
              <a:effectLst/>
            </a:endParaRPr>
          </a:p>
        </p:txBody>
      </p:sp>
    </p:spTree>
    <p:extLst>
      <p:ext uri="{BB962C8B-B14F-4D97-AF65-F5344CB8AC3E}">
        <p14:creationId xmlns:p14="http://schemas.microsoft.com/office/powerpoint/2010/main" val="100014892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3DF2535F-6564-4C44-9322-05342E812003}"/>
              </a:ext>
            </a:extLst>
          </p:cNvPr>
          <p:cNvSpPr txBox="1"/>
          <p:nvPr/>
        </p:nvSpPr>
        <p:spPr>
          <a:xfrm>
            <a:off x="3544836" y="1062637"/>
            <a:ext cx="4797306" cy="830997"/>
          </a:xfrm>
          <a:prstGeom prst="rect">
            <a:avLst/>
          </a:prstGeom>
          <a:solidFill>
            <a:schemeClr val="accent2">
              <a:lumMod val="60000"/>
              <a:lumOff val="40000"/>
            </a:schemeClr>
          </a:solidFill>
          <a:ln>
            <a:noFill/>
          </a:ln>
        </p:spPr>
        <p:txBody>
          <a:bodyPr wrap="square" rtlCol="0">
            <a:spAutoFit/>
          </a:bodyPr>
          <a:lstStyle/>
          <a:p>
            <a:pPr algn="ctr"/>
            <a:r>
              <a:rPr lang="pt-BR" sz="4800" b="1" i="0" dirty="0">
                <a:effectLst/>
                <a:latin typeface="+mj-lt"/>
              </a:rPr>
              <a:t>OBRIGADO</a:t>
            </a:r>
            <a:endParaRPr lang="pt-BR" sz="2800" b="1" dirty="0">
              <a:latin typeface="+mj-lt"/>
            </a:endParaRPr>
          </a:p>
        </p:txBody>
      </p:sp>
      <p:pic>
        <p:nvPicPr>
          <p:cNvPr id="3" name="Imagem 2">
            <a:extLst>
              <a:ext uri="{FF2B5EF4-FFF2-40B4-BE49-F238E27FC236}">
                <a16:creationId xmlns:a16="http://schemas.microsoft.com/office/drawing/2014/main" id="{7264813D-C09F-4E57-8EBA-E18F5F772AB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588" b="95439" l="4000" r="91000">
                        <a14:foregroundMark x1="11333" y1="54561" x2="7111" y2="61824"/>
                        <a14:foregroundMark x1="7111" y1="61824" x2="4556" y2="70270"/>
                        <a14:foregroundMark x1="4556" y1="70270" x2="4333" y2="70439"/>
                        <a14:foregroundMark x1="20444" y1="39865" x2="21444" y2="48818"/>
                        <a14:foregroundMark x1="14667" y1="89527" x2="12333" y2="92736"/>
                        <a14:foregroundMark x1="77889" y1="15372" x2="80444" y2="6588"/>
                        <a14:foregroundMark x1="80444" y1="6588" x2="81000" y2="6588"/>
                        <a14:foregroundMark x1="91000" y1="55068" x2="91111" y2="63682"/>
                        <a14:foregroundMark x1="91111" y1="63682" x2="88889" y2="67061"/>
                        <a14:foregroundMark x1="65000" y1="95439" x2="65000" y2="95439"/>
                        <a14:backgroundMark x1="45667" y1="79223" x2="45667" y2="79223"/>
                        <a14:backgroundMark x1="46222" y1="76689" x2="47000" y2="81081"/>
                        <a14:backgroundMark x1="46222" y1="76520" x2="47444" y2="82432"/>
                        <a14:backgroundMark x1="54889" y1="93919" x2="61444" y2="91892"/>
                        <a14:backgroundMark x1="70667" y1="87500" x2="71000" y2="84459"/>
                      </a14:backgroundRemoval>
                    </a14:imgEffect>
                  </a14:imgLayer>
                </a14:imgProps>
              </a:ext>
              <a:ext uri="{28A0092B-C50C-407E-A947-70E740481C1C}">
                <a14:useLocalDpi xmlns:a14="http://schemas.microsoft.com/office/drawing/2010/main" val="0"/>
              </a:ext>
            </a:extLst>
          </a:blip>
          <a:stretch>
            <a:fillRect/>
          </a:stretch>
        </p:blipFill>
        <p:spPr>
          <a:xfrm>
            <a:off x="3371264" y="2262966"/>
            <a:ext cx="5167825" cy="3399280"/>
          </a:xfrm>
          <a:prstGeom prst="rect">
            <a:avLst/>
          </a:prstGeom>
        </p:spPr>
      </p:pic>
      <p:sp>
        <p:nvSpPr>
          <p:cNvPr id="7" name="CaixaDeTexto 6">
            <a:extLst>
              <a:ext uri="{FF2B5EF4-FFF2-40B4-BE49-F238E27FC236}">
                <a16:creationId xmlns:a16="http://schemas.microsoft.com/office/drawing/2014/main" id="{9C7BFC17-7853-45A4-86C3-24AA3D9F5C32}"/>
              </a:ext>
            </a:extLst>
          </p:cNvPr>
          <p:cNvSpPr txBox="1"/>
          <p:nvPr/>
        </p:nvSpPr>
        <p:spPr>
          <a:xfrm>
            <a:off x="3052579" y="5662246"/>
            <a:ext cx="5781821" cy="646331"/>
          </a:xfrm>
          <a:prstGeom prst="rect">
            <a:avLst/>
          </a:prstGeom>
          <a:noFill/>
        </p:spPr>
        <p:txBody>
          <a:bodyPr wrap="square" rtlCol="0">
            <a:spAutoFit/>
          </a:bodyPr>
          <a:lstStyle/>
          <a:p>
            <a:pPr algn="ctr"/>
            <a:r>
              <a:rPr lang="pt-BR" b="1" dirty="0" smtClean="0"/>
              <a:t>EU E OS MEUS CASAS INDO </a:t>
            </a:r>
            <a:r>
              <a:rPr lang="pt-BR" b="1" dirty="0"/>
              <a:t>ATRÁS DESSE TAL DE KERNEL QUE TANTO FALAM</a:t>
            </a:r>
          </a:p>
        </p:txBody>
      </p:sp>
    </p:spTree>
    <p:extLst>
      <p:ext uri="{BB962C8B-B14F-4D97-AF65-F5344CB8AC3E}">
        <p14:creationId xmlns:p14="http://schemas.microsoft.com/office/powerpoint/2010/main" val="179666931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3DF2535F-6564-4C44-9322-05342E812003}"/>
              </a:ext>
            </a:extLst>
          </p:cNvPr>
          <p:cNvSpPr txBox="1"/>
          <p:nvPr/>
        </p:nvSpPr>
        <p:spPr>
          <a:xfrm>
            <a:off x="276555" y="1559294"/>
            <a:ext cx="6771358" cy="523220"/>
          </a:xfrm>
          <a:prstGeom prst="rect">
            <a:avLst/>
          </a:prstGeom>
          <a:solidFill>
            <a:schemeClr val="accent2">
              <a:lumMod val="60000"/>
              <a:lumOff val="40000"/>
            </a:schemeClr>
          </a:solidFill>
          <a:ln>
            <a:noFill/>
          </a:ln>
        </p:spPr>
        <p:txBody>
          <a:bodyPr wrap="square" rtlCol="0">
            <a:spAutoFit/>
          </a:bodyPr>
          <a:lstStyle/>
          <a:p>
            <a:pPr algn="ctr"/>
            <a:r>
              <a:rPr lang="pt-BR" sz="2800" b="1" i="0" dirty="0">
                <a:effectLst/>
                <a:latin typeface="+mj-lt"/>
              </a:rPr>
              <a:t>O QUE É O ESCALONADOR DO LINUX ?</a:t>
            </a:r>
            <a:endParaRPr lang="pt-BR" sz="2800" b="1" dirty="0">
              <a:latin typeface="+mj-lt"/>
            </a:endParaRPr>
          </a:p>
        </p:txBody>
      </p:sp>
      <p:pic>
        <p:nvPicPr>
          <p:cNvPr id="3" name="Imagem 2">
            <a:extLst>
              <a:ext uri="{FF2B5EF4-FFF2-40B4-BE49-F238E27FC236}">
                <a16:creationId xmlns:a16="http://schemas.microsoft.com/office/drawing/2014/main" id="{2D8AFFFC-1A04-49ED-B944-A901411ACF9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foregroundMark x1="57174" y1="20202" x2="59783" y2="18038"/>
                        <a14:foregroundMark x1="39239" y1="34488" x2="33261" y2="32612"/>
                        <a14:foregroundMark x1="33261" y1="32612" x2="22935" y2="34776"/>
                        <a14:foregroundMark x1="36304" y1="32612" x2="38043" y2="32612"/>
                        <a14:foregroundMark x1="35326" y1="32612" x2="39022" y2="36652"/>
                        <a14:foregroundMark x1="38913" y1="32179" x2="38696" y2="35931"/>
                      </a14:backgroundRemoval>
                    </a14:imgEffect>
                  </a14:imgLayer>
                </a14:imgProps>
              </a:ext>
              <a:ext uri="{28A0092B-C50C-407E-A947-70E740481C1C}">
                <a14:useLocalDpi xmlns:a14="http://schemas.microsoft.com/office/drawing/2010/main" val="0"/>
              </a:ext>
            </a:extLst>
          </a:blip>
          <a:stretch>
            <a:fillRect/>
          </a:stretch>
        </p:blipFill>
        <p:spPr>
          <a:xfrm>
            <a:off x="6096000" y="1405272"/>
            <a:ext cx="6304085" cy="4748621"/>
          </a:xfrm>
          <a:prstGeom prst="rect">
            <a:avLst/>
          </a:prstGeom>
        </p:spPr>
      </p:pic>
      <p:sp>
        <p:nvSpPr>
          <p:cNvPr id="4" name="CaixaDeTexto 3">
            <a:extLst>
              <a:ext uri="{FF2B5EF4-FFF2-40B4-BE49-F238E27FC236}">
                <a16:creationId xmlns:a16="http://schemas.microsoft.com/office/drawing/2014/main" id="{6F64F2C3-5FDD-457D-9370-712C87E653A6}"/>
              </a:ext>
            </a:extLst>
          </p:cNvPr>
          <p:cNvSpPr txBox="1"/>
          <p:nvPr/>
        </p:nvSpPr>
        <p:spPr>
          <a:xfrm>
            <a:off x="349293" y="2640875"/>
            <a:ext cx="6625882" cy="1477328"/>
          </a:xfrm>
          <a:prstGeom prst="rect">
            <a:avLst/>
          </a:prstGeom>
          <a:noFill/>
        </p:spPr>
        <p:txBody>
          <a:bodyPr wrap="square" rtlCol="0">
            <a:spAutoFit/>
          </a:bodyPr>
          <a:lstStyle/>
          <a:p>
            <a:pPr algn="just"/>
            <a:r>
              <a:rPr lang="pt-BR" b="0" i="0" dirty="0">
                <a:solidFill>
                  <a:srgbClr val="000000"/>
                </a:solidFill>
                <a:effectLst/>
                <a:latin typeface="inherit"/>
              </a:rPr>
              <a:t>Em sistemas de computadores modernos pode haver vários threads esperando para serem </a:t>
            </a:r>
            <a:r>
              <a:rPr lang="pt-BR" b="0" i="0" dirty="0" smtClean="0">
                <a:solidFill>
                  <a:srgbClr val="000000"/>
                </a:solidFill>
                <a:effectLst/>
                <a:latin typeface="inherit"/>
              </a:rPr>
              <a:t>atendidos, com </a:t>
            </a:r>
            <a:r>
              <a:rPr lang="pt-BR" b="0" i="0" dirty="0">
                <a:solidFill>
                  <a:srgbClr val="000000"/>
                </a:solidFill>
                <a:effectLst/>
                <a:latin typeface="inherit"/>
              </a:rPr>
              <a:t>isso o escalonador é o responsável por ajudar o Kernel a decidir qual thread e por quanto tempo ele deve ser executado.</a:t>
            </a:r>
          </a:p>
          <a:p>
            <a:endParaRPr lang="pt-BR" dirty="0"/>
          </a:p>
        </p:txBody>
      </p:sp>
      <p:sp>
        <p:nvSpPr>
          <p:cNvPr id="8" name="Balão de Fala: Oval 7">
            <a:extLst>
              <a:ext uri="{FF2B5EF4-FFF2-40B4-BE49-F238E27FC236}">
                <a16:creationId xmlns:a16="http://schemas.microsoft.com/office/drawing/2014/main" id="{69691FE5-DD37-4F67-A99C-E30FCB2873EE}"/>
              </a:ext>
            </a:extLst>
          </p:cNvPr>
          <p:cNvSpPr/>
          <p:nvPr/>
        </p:nvSpPr>
        <p:spPr>
          <a:xfrm>
            <a:off x="9744770" y="704107"/>
            <a:ext cx="2170675" cy="1011962"/>
          </a:xfrm>
          <a:prstGeom prst="wedgeEllipseCallout">
            <a:avLst>
              <a:gd name="adj1" fmla="val -30554"/>
              <a:gd name="adj2" fmla="val 7223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DIACHO É ISSO?</a:t>
            </a:r>
          </a:p>
        </p:txBody>
      </p:sp>
      <p:pic>
        <p:nvPicPr>
          <p:cNvPr id="10" name="Gráfico 9" descr="Fechar com preenchimento sólido">
            <a:extLst>
              <a:ext uri="{FF2B5EF4-FFF2-40B4-BE49-F238E27FC236}">
                <a16:creationId xmlns:a16="http://schemas.microsoft.com/office/drawing/2014/main" id="{51412111-47E1-448B-A844-33D7BB0FD783}"/>
              </a:ext>
            </a:extLst>
          </p:cNvPr>
          <p:cNvPicPr>
            <a:picLocks noChangeAspect="1"/>
          </p:cNvPicPr>
          <p:nvPr/>
        </p:nvPicPr>
        <p:blipFill>
          <a:blip r:embed="rId4" cstate="hq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tretch>
            <a:fillRect/>
          </a:stretch>
        </p:blipFill>
        <p:spPr>
          <a:xfrm rot="20468007">
            <a:off x="7691709" y="3118189"/>
            <a:ext cx="907202" cy="907202"/>
          </a:xfrm>
          <a:prstGeom prst="rect">
            <a:avLst/>
          </a:prstGeom>
        </p:spPr>
      </p:pic>
    </p:spTree>
    <p:extLst>
      <p:ext uri="{BB962C8B-B14F-4D97-AF65-F5344CB8AC3E}">
        <p14:creationId xmlns:p14="http://schemas.microsoft.com/office/powerpoint/2010/main" val="398440782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3DF2535F-6564-4C44-9322-05342E812003}"/>
              </a:ext>
            </a:extLst>
          </p:cNvPr>
          <p:cNvSpPr txBox="1"/>
          <p:nvPr/>
        </p:nvSpPr>
        <p:spPr>
          <a:xfrm>
            <a:off x="276555" y="1559294"/>
            <a:ext cx="6771358" cy="523220"/>
          </a:xfrm>
          <a:prstGeom prst="rect">
            <a:avLst/>
          </a:prstGeom>
          <a:solidFill>
            <a:schemeClr val="accent2">
              <a:lumMod val="60000"/>
              <a:lumOff val="40000"/>
            </a:schemeClr>
          </a:solidFill>
          <a:ln>
            <a:noFill/>
          </a:ln>
        </p:spPr>
        <p:txBody>
          <a:bodyPr wrap="square" rtlCol="0">
            <a:spAutoFit/>
          </a:bodyPr>
          <a:lstStyle/>
          <a:p>
            <a:pPr algn="ctr"/>
            <a:r>
              <a:rPr lang="pt-BR" sz="2800" b="1" i="0" dirty="0">
                <a:effectLst/>
                <a:latin typeface="+mj-lt"/>
              </a:rPr>
              <a:t>FUNCIONAMENTO DO ESCALONADOR</a:t>
            </a:r>
            <a:endParaRPr lang="pt-BR" sz="2800" b="1" dirty="0">
              <a:latin typeface="+mj-lt"/>
            </a:endParaRPr>
          </a:p>
        </p:txBody>
      </p:sp>
      <p:sp>
        <p:nvSpPr>
          <p:cNvPr id="8" name="Balão de Fala: Oval 7">
            <a:extLst>
              <a:ext uri="{FF2B5EF4-FFF2-40B4-BE49-F238E27FC236}">
                <a16:creationId xmlns:a16="http://schemas.microsoft.com/office/drawing/2014/main" id="{69691FE5-DD37-4F67-A99C-E30FCB2873EE}"/>
              </a:ext>
            </a:extLst>
          </p:cNvPr>
          <p:cNvSpPr/>
          <p:nvPr/>
        </p:nvSpPr>
        <p:spPr>
          <a:xfrm>
            <a:off x="9744770" y="1126123"/>
            <a:ext cx="2170675" cy="1011962"/>
          </a:xfrm>
          <a:prstGeom prst="wedgeEllipseCallout">
            <a:avLst>
              <a:gd name="adj1" fmla="val -20185"/>
              <a:gd name="adj2" fmla="val 7640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AHH TU VAI FUNCIONAR SIM!</a:t>
            </a:r>
          </a:p>
        </p:txBody>
      </p:sp>
      <p:pic>
        <p:nvPicPr>
          <p:cNvPr id="5" name="Imagem 4" descr="Uma imagem contendo Logotipo&#10;&#10;Descrição gerada automaticamente">
            <a:extLst>
              <a:ext uri="{FF2B5EF4-FFF2-40B4-BE49-F238E27FC236}">
                <a16:creationId xmlns:a16="http://schemas.microsoft.com/office/drawing/2014/main" id="{388E08EC-F8F7-47E7-9DCF-094A09914E2C}"/>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backgroundMark x1="56923" y1="75252" x2="56923" y2="75252"/>
                      </a14:backgroundRemoval>
                    </a14:imgEffect>
                  </a14:imgLayer>
                </a14:imgProps>
              </a:ext>
              <a:ext uri="{28A0092B-C50C-407E-A947-70E740481C1C}">
                <a14:useLocalDpi xmlns:a14="http://schemas.microsoft.com/office/drawing/2010/main" val="0"/>
              </a:ext>
            </a:extLst>
          </a:blip>
          <a:stretch>
            <a:fillRect/>
          </a:stretch>
        </p:blipFill>
        <p:spPr>
          <a:xfrm>
            <a:off x="7047913" y="1897789"/>
            <a:ext cx="4639046" cy="4960211"/>
          </a:xfrm>
          <a:prstGeom prst="rect">
            <a:avLst/>
          </a:prstGeom>
        </p:spPr>
      </p:pic>
      <p:sp>
        <p:nvSpPr>
          <p:cNvPr id="14" name="CaixaDeTexto 13">
            <a:extLst>
              <a:ext uri="{FF2B5EF4-FFF2-40B4-BE49-F238E27FC236}">
                <a16:creationId xmlns:a16="http://schemas.microsoft.com/office/drawing/2014/main" id="{44F8CE32-057E-4557-AE8D-3EB8467EEC50}"/>
              </a:ext>
            </a:extLst>
          </p:cNvPr>
          <p:cNvSpPr txBox="1"/>
          <p:nvPr/>
        </p:nvSpPr>
        <p:spPr>
          <a:xfrm>
            <a:off x="422031" y="2551775"/>
            <a:ext cx="6625882" cy="923330"/>
          </a:xfrm>
          <a:prstGeom prst="rect">
            <a:avLst/>
          </a:prstGeom>
          <a:noFill/>
        </p:spPr>
        <p:txBody>
          <a:bodyPr wrap="square">
            <a:spAutoFit/>
          </a:bodyPr>
          <a:lstStyle/>
          <a:p>
            <a:pPr algn="l" fontAlgn="base"/>
            <a:r>
              <a:rPr lang="pt-BR" b="0" i="0" dirty="0">
                <a:solidFill>
                  <a:srgbClr val="000000"/>
                </a:solidFill>
                <a:effectLst/>
                <a:latin typeface="inherit"/>
              </a:rPr>
              <a:t>O kernel do Linux apresenta um agendamento preemptivo, isso significa que em determinada situação uma thread pode ser parada para execução de outra antes de ser concluída</a:t>
            </a:r>
          </a:p>
        </p:txBody>
      </p:sp>
      <p:pic>
        <p:nvPicPr>
          <p:cNvPr id="1030" name="Picture 6">
            <a:extLst>
              <a:ext uri="{FF2B5EF4-FFF2-40B4-BE49-F238E27FC236}">
                <a16:creationId xmlns:a16="http://schemas.microsoft.com/office/drawing/2014/main" id="{04291304-19BC-4F56-944F-FEF64F61AF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9384" y="3645108"/>
            <a:ext cx="5591175" cy="1895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003005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3DF2535F-6564-4C44-9322-05342E812003}"/>
              </a:ext>
            </a:extLst>
          </p:cNvPr>
          <p:cNvSpPr txBox="1"/>
          <p:nvPr/>
        </p:nvSpPr>
        <p:spPr>
          <a:xfrm>
            <a:off x="276555" y="1559294"/>
            <a:ext cx="6771358" cy="523220"/>
          </a:xfrm>
          <a:prstGeom prst="rect">
            <a:avLst/>
          </a:prstGeom>
          <a:solidFill>
            <a:schemeClr val="accent2">
              <a:lumMod val="60000"/>
              <a:lumOff val="40000"/>
            </a:schemeClr>
          </a:solidFill>
          <a:ln>
            <a:noFill/>
          </a:ln>
        </p:spPr>
        <p:txBody>
          <a:bodyPr wrap="square" rtlCol="0">
            <a:spAutoFit/>
          </a:bodyPr>
          <a:lstStyle/>
          <a:p>
            <a:pPr algn="ctr"/>
            <a:r>
              <a:rPr lang="pt-BR" sz="2800" b="1" i="0" dirty="0">
                <a:effectLst/>
                <a:latin typeface="+mj-lt"/>
              </a:rPr>
              <a:t>FUNCIONAMENTO DO ESCALONADOR</a:t>
            </a:r>
            <a:endParaRPr lang="pt-BR" sz="2800" b="1" dirty="0">
              <a:latin typeface="+mj-lt"/>
            </a:endParaRPr>
          </a:p>
        </p:txBody>
      </p:sp>
      <p:sp>
        <p:nvSpPr>
          <p:cNvPr id="8" name="Balão de Fala: Oval 7">
            <a:extLst>
              <a:ext uri="{FF2B5EF4-FFF2-40B4-BE49-F238E27FC236}">
                <a16:creationId xmlns:a16="http://schemas.microsoft.com/office/drawing/2014/main" id="{69691FE5-DD37-4F67-A99C-E30FCB2873EE}"/>
              </a:ext>
            </a:extLst>
          </p:cNvPr>
          <p:cNvSpPr/>
          <p:nvPr/>
        </p:nvSpPr>
        <p:spPr>
          <a:xfrm>
            <a:off x="8239527" y="1108884"/>
            <a:ext cx="2170675" cy="1011962"/>
          </a:xfrm>
          <a:prstGeom prst="wedgeEllipseCallout">
            <a:avLst>
              <a:gd name="adj1" fmla="val -25370"/>
              <a:gd name="adj2" fmla="val 8057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PEDRO, DEU RUIM. CULPA TUA</a:t>
            </a:r>
          </a:p>
        </p:txBody>
      </p:sp>
      <p:pic>
        <p:nvPicPr>
          <p:cNvPr id="5" name="Imagem 4" descr="Uma imagem contendo Logotipo&#10;&#10;Descrição gerada automaticamente">
            <a:extLst>
              <a:ext uri="{FF2B5EF4-FFF2-40B4-BE49-F238E27FC236}">
                <a16:creationId xmlns:a16="http://schemas.microsoft.com/office/drawing/2014/main" id="{388E08EC-F8F7-47E7-9DCF-094A09914E2C}"/>
              </a:ext>
            </a:extLst>
          </p:cNvPr>
          <p:cNvPicPr>
            <a:picLocks noChangeAspect="1"/>
          </p:cNvPicPr>
          <p:nvPr/>
        </p:nvPicPr>
        <p:blipFill>
          <a:blip r:embed="rId2" cstate="hqprint">
            <a:extLst>
              <a:ext uri="{BEBA8EAE-BF5A-486C-A8C5-ECC9F3942E4B}">
                <a14:imgProps xmlns:a14="http://schemas.microsoft.com/office/drawing/2010/main">
                  <a14:imgLayer r:embed="rId3">
                    <a14:imgEffect>
                      <a14:backgroundRemoval t="10000" b="90000" l="10000" r="90000">
                        <a14:backgroundMark x1="56923" y1="75252" x2="56923" y2="75252"/>
                      </a14:backgroundRemoval>
                    </a14:imgEffect>
                  </a14:imgLayer>
                </a14:imgProps>
              </a:ext>
              <a:ext uri="{28A0092B-C50C-407E-A947-70E740481C1C}">
                <a14:useLocalDpi xmlns:a14="http://schemas.microsoft.com/office/drawing/2010/main" val="0"/>
              </a:ext>
            </a:extLst>
          </a:blip>
          <a:stretch>
            <a:fillRect/>
          </a:stretch>
        </p:blipFill>
        <p:spPr>
          <a:xfrm flipH="1">
            <a:off x="7188928" y="2215358"/>
            <a:ext cx="2688438" cy="2874561"/>
          </a:xfrm>
          <a:prstGeom prst="rect">
            <a:avLst/>
          </a:prstGeom>
        </p:spPr>
      </p:pic>
      <p:sp>
        <p:nvSpPr>
          <p:cNvPr id="14" name="CaixaDeTexto 13">
            <a:extLst>
              <a:ext uri="{FF2B5EF4-FFF2-40B4-BE49-F238E27FC236}">
                <a16:creationId xmlns:a16="http://schemas.microsoft.com/office/drawing/2014/main" id="{44F8CE32-057E-4557-AE8D-3EB8467EEC50}"/>
              </a:ext>
            </a:extLst>
          </p:cNvPr>
          <p:cNvSpPr txBox="1"/>
          <p:nvPr/>
        </p:nvSpPr>
        <p:spPr>
          <a:xfrm>
            <a:off x="276555" y="2551775"/>
            <a:ext cx="6625882" cy="2031325"/>
          </a:xfrm>
          <a:prstGeom prst="rect">
            <a:avLst/>
          </a:prstGeom>
          <a:noFill/>
        </p:spPr>
        <p:txBody>
          <a:bodyPr wrap="square">
            <a:spAutoFit/>
          </a:bodyPr>
          <a:lstStyle/>
          <a:p>
            <a:pPr algn="just" fontAlgn="base"/>
            <a:r>
              <a:rPr lang="pt-BR" b="0" i="0" dirty="0">
                <a:effectLst/>
              </a:rPr>
              <a:t>O </a:t>
            </a:r>
            <a:r>
              <a:rPr lang="pt-BR" b="0" i="0" dirty="0" err="1">
                <a:effectLst/>
              </a:rPr>
              <a:t>escalanador</a:t>
            </a:r>
            <a:r>
              <a:rPr lang="pt-BR" b="0" i="0" dirty="0">
                <a:effectLst/>
              </a:rPr>
              <a:t> do </a:t>
            </a:r>
            <a:r>
              <a:rPr lang="pt-BR" b="0" i="0" dirty="0" err="1">
                <a:effectLst/>
              </a:rPr>
              <a:t>linux</a:t>
            </a:r>
            <a:r>
              <a:rPr lang="pt-BR" b="0" i="0" dirty="0">
                <a:effectLst/>
              </a:rPr>
              <a:t> trabalha com bases em prioridades desta maneira as threads ou processos que possuírem uma maior prioridade são executados primeiro e os que possuírem níveis equivalentes de prioridade serão executados de acordo com a política round-</a:t>
            </a:r>
            <a:r>
              <a:rPr lang="pt-BR" b="0" i="0" dirty="0" err="1">
                <a:effectLst/>
              </a:rPr>
              <a:t>robin</a:t>
            </a:r>
            <a:r>
              <a:rPr lang="pt-BR" b="0" i="0" dirty="0">
                <a:effectLst/>
              </a:rPr>
              <a:t> de escalonamento. Com isso o encadeamento antecipado retoma a thread suspensa após a outra finalizar ou simplesmente ser bloqueada.</a:t>
            </a:r>
          </a:p>
        </p:txBody>
      </p:sp>
      <p:pic>
        <p:nvPicPr>
          <p:cNvPr id="3" name="Imagem 2">
            <a:extLst>
              <a:ext uri="{FF2B5EF4-FFF2-40B4-BE49-F238E27FC236}">
                <a16:creationId xmlns:a16="http://schemas.microsoft.com/office/drawing/2014/main" id="{90AD297E-5635-417A-AAD9-7C3371A13C3E}"/>
              </a:ext>
            </a:extLst>
          </p:cNvPr>
          <p:cNvPicPr>
            <a:picLocks noChangeAspect="1"/>
          </p:cNvPicPr>
          <p:nvPr/>
        </p:nvPicPr>
        <p:blipFill>
          <a:blip r:embed="rId4" cstate="hqprint">
            <a:extLst>
              <a:ext uri="{BEBA8EAE-BF5A-486C-A8C5-ECC9F3942E4B}">
                <a14:imgProps xmlns:a14="http://schemas.microsoft.com/office/drawing/2010/main">
                  <a14:imgLayer r:embed="rId5">
                    <a14:imgEffect>
                      <a14:backgroundRemoval t="10000" b="90000" l="10000" r="90000">
                        <a14:foregroundMark x1="37462" y1="25180" x2="36385" y2="24173"/>
                        <a14:foregroundMark x1="36385" y1="23525" x2="26077" y2="25180"/>
                        <a14:foregroundMark x1="79385" y1="20216" x2="80385" y2="16187"/>
                        <a14:foregroundMark x1="80769" y1="15252" x2="80769" y2="15252"/>
                        <a14:foregroundMark x1="80769" y1="15252" x2="81154" y2="13237"/>
                        <a14:foregroundMark x1="81154" y1="15252" x2="83231" y2="12230"/>
                        <a14:foregroundMark x1="80385" y1="16187" x2="81846" y2="12230"/>
                        <a14:backgroundMark x1="53077" y1="72662" x2="50615" y2="83957"/>
                      </a14:backgroundRemoval>
                    </a14:imgEffect>
                  </a14:imgLayer>
                </a14:imgProps>
              </a:ext>
              <a:ext uri="{28A0092B-C50C-407E-A947-70E740481C1C}">
                <a14:useLocalDpi xmlns:a14="http://schemas.microsoft.com/office/drawing/2010/main" val="0"/>
              </a:ext>
            </a:extLst>
          </a:blip>
          <a:stretch>
            <a:fillRect/>
          </a:stretch>
        </p:blipFill>
        <p:spPr>
          <a:xfrm>
            <a:off x="9003861" y="2082514"/>
            <a:ext cx="2812681" cy="3007405"/>
          </a:xfrm>
          <a:prstGeom prst="rect">
            <a:avLst/>
          </a:prstGeom>
        </p:spPr>
      </p:pic>
    </p:spTree>
    <p:extLst>
      <p:ext uri="{BB962C8B-B14F-4D97-AF65-F5344CB8AC3E}">
        <p14:creationId xmlns:p14="http://schemas.microsoft.com/office/powerpoint/2010/main" val="135137418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3DF2535F-6564-4C44-9322-05342E812003}"/>
              </a:ext>
            </a:extLst>
          </p:cNvPr>
          <p:cNvSpPr txBox="1"/>
          <p:nvPr/>
        </p:nvSpPr>
        <p:spPr>
          <a:xfrm>
            <a:off x="276555" y="1559294"/>
            <a:ext cx="6771358" cy="523220"/>
          </a:xfrm>
          <a:prstGeom prst="rect">
            <a:avLst/>
          </a:prstGeom>
          <a:solidFill>
            <a:schemeClr val="accent2">
              <a:lumMod val="60000"/>
              <a:lumOff val="40000"/>
            </a:schemeClr>
          </a:solidFill>
          <a:ln>
            <a:noFill/>
          </a:ln>
        </p:spPr>
        <p:txBody>
          <a:bodyPr wrap="square" rtlCol="0">
            <a:spAutoFit/>
          </a:bodyPr>
          <a:lstStyle/>
          <a:p>
            <a:pPr algn="ctr"/>
            <a:r>
              <a:rPr lang="pt-BR" sz="2800" b="1" i="0" dirty="0">
                <a:effectLst/>
                <a:latin typeface="+mj-lt"/>
              </a:rPr>
              <a:t>TROCA DE CONTEXTO</a:t>
            </a:r>
            <a:endParaRPr lang="pt-BR" sz="2800" b="1" dirty="0">
              <a:latin typeface="+mj-lt"/>
            </a:endParaRPr>
          </a:p>
        </p:txBody>
      </p:sp>
      <p:sp>
        <p:nvSpPr>
          <p:cNvPr id="14" name="CaixaDeTexto 13">
            <a:extLst>
              <a:ext uri="{FF2B5EF4-FFF2-40B4-BE49-F238E27FC236}">
                <a16:creationId xmlns:a16="http://schemas.microsoft.com/office/drawing/2014/main" id="{44F8CE32-057E-4557-AE8D-3EB8467EEC50}"/>
              </a:ext>
            </a:extLst>
          </p:cNvPr>
          <p:cNvSpPr txBox="1"/>
          <p:nvPr/>
        </p:nvSpPr>
        <p:spPr>
          <a:xfrm>
            <a:off x="276555" y="2551775"/>
            <a:ext cx="6625882" cy="2031325"/>
          </a:xfrm>
          <a:prstGeom prst="rect">
            <a:avLst/>
          </a:prstGeom>
          <a:noFill/>
        </p:spPr>
        <p:txBody>
          <a:bodyPr wrap="square">
            <a:spAutoFit/>
          </a:bodyPr>
          <a:lstStyle/>
          <a:p>
            <a:pPr algn="just" fontAlgn="base"/>
            <a:r>
              <a:rPr lang="pt-BR" b="0" i="0" dirty="0">
                <a:solidFill>
                  <a:srgbClr val="000000"/>
                </a:solidFill>
                <a:effectLst/>
                <a:latin typeface="inherit"/>
              </a:rPr>
              <a:t>Quando ocorre essa intercalação de threads</a:t>
            </a:r>
            <a:r>
              <a:rPr lang="pt-BR" b="0" i="0" dirty="0" smtClean="0">
                <a:solidFill>
                  <a:srgbClr val="000000"/>
                </a:solidFill>
                <a:effectLst/>
                <a:latin typeface="inherit"/>
              </a:rPr>
              <a:t>, o </a:t>
            </a:r>
            <a:r>
              <a:rPr lang="pt-BR" b="0" i="0" dirty="0">
                <a:solidFill>
                  <a:srgbClr val="000000"/>
                </a:solidFill>
                <a:effectLst/>
                <a:latin typeface="inherit"/>
              </a:rPr>
              <a:t>contexto do thread antigo é salvo em algum lugar e o contexto do novo thread é carregado</a:t>
            </a:r>
            <a:r>
              <a:rPr lang="pt-BR" b="0" i="0" dirty="0" smtClean="0">
                <a:solidFill>
                  <a:srgbClr val="000000"/>
                </a:solidFill>
                <a:effectLst/>
                <a:latin typeface="inherit"/>
              </a:rPr>
              <a:t>. Este </a:t>
            </a:r>
            <a:r>
              <a:rPr lang="pt-BR" b="0" i="0" dirty="0">
                <a:solidFill>
                  <a:srgbClr val="000000"/>
                </a:solidFill>
                <a:effectLst/>
                <a:latin typeface="inherit"/>
              </a:rPr>
              <a:t>procedimento é conhecido como troca de contexto</a:t>
            </a:r>
            <a:r>
              <a:rPr lang="pt-BR" b="0" i="0" dirty="0" smtClean="0">
                <a:solidFill>
                  <a:srgbClr val="000000"/>
                </a:solidFill>
                <a:effectLst/>
                <a:latin typeface="inherit"/>
              </a:rPr>
              <a:t>. Essa </a:t>
            </a:r>
            <a:r>
              <a:rPr lang="pt-BR" b="0" i="0" dirty="0">
                <a:solidFill>
                  <a:srgbClr val="000000"/>
                </a:solidFill>
                <a:effectLst/>
                <a:latin typeface="inherit"/>
              </a:rPr>
              <a:t>troca de contexto ocorre tão rápido que os usuários sentem que as threads estão sendo executados simultaneamente.</a:t>
            </a:r>
          </a:p>
          <a:p>
            <a:pPr algn="just" fontAlgn="base"/>
            <a:endParaRPr lang="pt-BR" b="0" i="0" dirty="0">
              <a:effectLst/>
            </a:endParaRPr>
          </a:p>
        </p:txBody>
      </p:sp>
      <p:pic>
        <p:nvPicPr>
          <p:cNvPr id="4" name="Imagem 3">
            <a:extLst>
              <a:ext uri="{FF2B5EF4-FFF2-40B4-BE49-F238E27FC236}">
                <a16:creationId xmlns:a16="http://schemas.microsoft.com/office/drawing/2014/main" id="{54999685-F96D-4921-A862-BD07EC2BE9E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371470" y="1826427"/>
            <a:ext cx="3710353" cy="3710353"/>
          </a:xfrm>
          <a:prstGeom prst="rect">
            <a:avLst/>
          </a:prstGeom>
        </p:spPr>
      </p:pic>
      <p:sp>
        <p:nvSpPr>
          <p:cNvPr id="9" name="Balão de Fala: Oval 8">
            <a:extLst>
              <a:ext uri="{FF2B5EF4-FFF2-40B4-BE49-F238E27FC236}">
                <a16:creationId xmlns:a16="http://schemas.microsoft.com/office/drawing/2014/main" id="{B5BD8D20-8823-4810-8210-AB8DAADE3F65}"/>
              </a:ext>
            </a:extLst>
          </p:cNvPr>
          <p:cNvSpPr/>
          <p:nvPr/>
        </p:nvSpPr>
        <p:spPr>
          <a:xfrm>
            <a:off x="9226646" y="703001"/>
            <a:ext cx="2170675" cy="1011962"/>
          </a:xfrm>
          <a:prstGeom prst="wedgeEllipseCallout">
            <a:avLst>
              <a:gd name="adj1" fmla="val -31203"/>
              <a:gd name="adj2" fmla="val 77791"/>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solidFill>
                  <a:schemeClr val="tx1"/>
                </a:solidFill>
              </a:rPr>
              <a:t>HORA DO TRADUTOR</a:t>
            </a:r>
          </a:p>
        </p:txBody>
      </p:sp>
    </p:spTree>
    <p:extLst>
      <p:ext uri="{BB962C8B-B14F-4D97-AF65-F5344CB8AC3E}">
        <p14:creationId xmlns:p14="http://schemas.microsoft.com/office/powerpoint/2010/main" val="385185787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3DF2535F-6564-4C44-9322-05342E812003}"/>
              </a:ext>
            </a:extLst>
          </p:cNvPr>
          <p:cNvSpPr txBox="1"/>
          <p:nvPr/>
        </p:nvSpPr>
        <p:spPr>
          <a:xfrm>
            <a:off x="203816" y="1027186"/>
            <a:ext cx="8135925" cy="523220"/>
          </a:xfrm>
          <a:prstGeom prst="rect">
            <a:avLst/>
          </a:prstGeom>
          <a:solidFill>
            <a:schemeClr val="accent2">
              <a:lumMod val="60000"/>
              <a:lumOff val="40000"/>
            </a:schemeClr>
          </a:solidFill>
          <a:ln>
            <a:noFill/>
          </a:ln>
        </p:spPr>
        <p:txBody>
          <a:bodyPr wrap="square" rtlCol="0">
            <a:spAutoFit/>
          </a:bodyPr>
          <a:lstStyle/>
          <a:p>
            <a:pPr algn="ctr"/>
            <a:r>
              <a:rPr lang="pt-BR" sz="2800" b="1" i="0" dirty="0">
                <a:effectLst/>
                <a:latin typeface="+mj-lt"/>
              </a:rPr>
              <a:t>ESTADOS DAS THREADS</a:t>
            </a:r>
            <a:endParaRPr lang="pt-BR" sz="2800" b="1" dirty="0">
              <a:latin typeface="+mj-lt"/>
            </a:endParaRPr>
          </a:p>
        </p:txBody>
      </p:sp>
      <p:sp>
        <p:nvSpPr>
          <p:cNvPr id="14" name="CaixaDeTexto 13">
            <a:extLst>
              <a:ext uri="{FF2B5EF4-FFF2-40B4-BE49-F238E27FC236}">
                <a16:creationId xmlns:a16="http://schemas.microsoft.com/office/drawing/2014/main" id="{44F8CE32-057E-4557-AE8D-3EB8467EEC50}"/>
              </a:ext>
            </a:extLst>
          </p:cNvPr>
          <p:cNvSpPr txBox="1"/>
          <p:nvPr/>
        </p:nvSpPr>
        <p:spPr>
          <a:xfrm>
            <a:off x="276554" y="1710407"/>
            <a:ext cx="8135925" cy="2308324"/>
          </a:xfrm>
          <a:prstGeom prst="rect">
            <a:avLst/>
          </a:prstGeom>
          <a:noFill/>
        </p:spPr>
        <p:txBody>
          <a:bodyPr wrap="square">
            <a:spAutoFit/>
          </a:bodyPr>
          <a:lstStyle/>
          <a:p>
            <a:pPr algn="just" fontAlgn="base"/>
            <a:r>
              <a:rPr lang="pt-BR" b="0" i="0" dirty="0">
                <a:solidFill>
                  <a:srgbClr val="000000"/>
                </a:solidFill>
                <a:effectLst/>
                <a:latin typeface="inherit"/>
              </a:rPr>
              <a:t>Os estados dos threads são: </a:t>
            </a:r>
          </a:p>
          <a:p>
            <a:pPr marL="285750" indent="-285750" algn="just" fontAlgn="base">
              <a:buFont typeface="Arial" panose="020B0604020202020204" pitchFamily="34" charset="0"/>
              <a:buChar char="•"/>
            </a:pPr>
            <a:r>
              <a:rPr lang="pt-BR" b="1" i="0" dirty="0">
                <a:solidFill>
                  <a:srgbClr val="000000"/>
                </a:solidFill>
                <a:effectLst/>
                <a:latin typeface="inherit"/>
              </a:rPr>
              <a:t>Pronto</a:t>
            </a:r>
            <a:r>
              <a:rPr lang="pt-BR" b="0" i="0" dirty="0">
                <a:solidFill>
                  <a:srgbClr val="000000"/>
                </a:solidFill>
                <a:effectLst/>
                <a:latin typeface="inherit"/>
              </a:rPr>
              <a:t>: O encadeamento está pronto para ser executado, mas não tem permissão</a:t>
            </a:r>
            <a:r>
              <a:rPr lang="pt-BR" b="0" i="0" dirty="0" smtClean="0">
                <a:solidFill>
                  <a:srgbClr val="000000"/>
                </a:solidFill>
                <a:effectLst/>
                <a:latin typeface="inherit"/>
              </a:rPr>
              <a:t>, ele </a:t>
            </a:r>
            <a:r>
              <a:rPr lang="pt-BR" b="0" i="0" dirty="0">
                <a:solidFill>
                  <a:srgbClr val="000000"/>
                </a:solidFill>
                <a:effectLst/>
                <a:latin typeface="inherit"/>
              </a:rPr>
              <a:t>só terá a permissão após os processadores desocuparem os que estão executando e se o escalonador o escolher; </a:t>
            </a:r>
          </a:p>
          <a:p>
            <a:pPr marL="285750" indent="-285750" algn="just" fontAlgn="base">
              <a:buFont typeface="Arial" panose="020B0604020202020204" pitchFamily="34" charset="0"/>
              <a:buChar char="•"/>
            </a:pPr>
            <a:r>
              <a:rPr lang="pt-BR" b="1" i="0" dirty="0" err="1">
                <a:solidFill>
                  <a:srgbClr val="000000"/>
                </a:solidFill>
                <a:effectLst/>
                <a:latin typeface="inherit"/>
              </a:rPr>
              <a:t>Executando</a:t>
            </a:r>
            <a:r>
              <a:rPr lang="pt-BR" b="0" i="0" dirty="0" err="1">
                <a:solidFill>
                  <a:srgbClr val="000000"/>
                </a:solidFill>
                <a:effectLst/>
                <a:latin typeface="inherit"/>
              </a:rPr>
              <a:t>:A</a:t>
            </a:r>
            <a:r>
              <a:rPr lang="pt-BR" b="0" i="0" dirty="0">
                <a:solidFill>
                  <a:srgbClr val="000000"/>
                </a:solidFill>
                <a:effectLst/>
                <a:latin typeface="inherit"/>
              </a:rPr>
              <a:t> thread está sendo executada em um processador; </a:t>
            </a:r>
          </a:p>
          <a:p>
            <a:pPr marL="285750" indent="-285750" algn="just" fontAlgn="base">
              <a:buFont typeface="Arial" panose="020B0604020202020204" pitchFamily="34" charset="0"/>
              <a:buChar char="•"/>
            </a:pPr>
            <a:r>
              <a:rPr lang="pt-BR" b="1" i="0" dirty="0" err="1">
                <a:solidFill>
                  <a:srgbClr val="000000"/>
                </a:solidFill>
                <a:effectLst/>
                <a:latin typeface="inherit"/>
              </a:rPr>
              <a:t>Blocked</a:t>
            </a:r>
            <a:r>
              <a:rPr lang="pt-BR" b="0" i="0" dirty="0" err="1">
                <a:solidFill>
                  <a:srgbClr val="000000"/>
                </a:solidFill>
                <a:effectLst/>
                <a:latin typeface="inherit"/>
              </a:rPr>
              <a:t>:A</a:t>
            </a:r>
            <a:r>
              <a:rPr lang="pt-BR" b="0" i="0" dirty="0">
                <a:solidFill>
                  <a:srgbClr val="000000"/>
                </a:solidFill>
                <a:effectLst/>
                <a:latin typeface="inherit"/>
              </a:rPr>
              <a:t> thread está bloqueada esperando apenas algum evento externo como um I/O </a:t>
            </a:r>
            <a:r>
              <a:rPr lang="pt-BR" b="0" i="0" dirty="0" err="1">
                <a:solidFill>
                  <a:srgbClr val="000000"/>
                </a:solidFill>
                <a:effectLst/>
                <a:latin typeface="inherit"/>
              </a:rPr>
              <a:t>Bound</a:t>
            </a:r>
            <a:r>
              <a:rPr lang="pt-BR" b="0" i="0" dirty="0">
                <a:solidFill>
                  <a:srgbClr val="000000"/>
                </a:solidFill>
                <a:effectLst/>
                <a:latin typeface="inherit"/>
              </a:rPr>
              <a:t> ou um sinal. O thread bloqueado não pode ser executado.</a:t>
            </a:r>
          </a:p>
        </p:txBody>
      </p:sp>
      <p:pic>
        <p:nvPicPr>
          <p:cNvPr id="7" name="Imagem 6">
            <a:extLst>
              <a:ext uri="{FF2B5EF4-FFF2-40B4-BE49-F238E27FC236}">
                <a16:creationId xmlns:a16="http://schemas.microsoft.com/office/drawing/2014/main" id="{926766FD-D128-4896-8DD8-D043907608A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46233" y="1288796"/>
            <a:ext cx="3038621" cy="3038621"/>
          </a:xfrm>
          <a:prstGeom prst="rect">
            <a:avLst/>
          </a:prstGeom>
        </p:spPr>
      </p:pic>
      <p:sp>
        <p:nvSpPr>
          <p:cNvPr id="8" name="CaixaDeTexto 7">
            <a:extLst>
              <a:ext uri="{FF2B5EF4-FFF2-40B4-BE49-F238E27FC236}">
                <a16:creationId xmlns:a16="http://schemas.microsoft.com/office/drawing/2014/main" id="{B443B5E0-4A94-4D62-99D0-4CFA31D80779}"/>
              </a:ext>
            </a:extLst>
          </p:cNvPr>
          <p:cNvSpPr txBox="1"/>
          <p:nvPr/>
        </p:nvSpPr>
        <p:spPr>
          <a:xfrm>
            <a:off x="8546233" y="4471740"/>
            <a:ext cx="3038621" cy="369332"/>
          </a:xfrm>
          <a:prstGeom prst="rect">
            <a:avLst/>
          </a:prstGeom>
          <a:noFill/>
        </p:spPr>
        <p:txBody>
          <a:bodyPr wrap="square" rtlCol="0">
            <a:spAutoFit/>
          </a:bodyPr>
          <a:lstStyle/>
          <a:p>
            <a:pPr algn="ctr"/>
            <a:r>
              <a:rPr lang="pt-BR" b="1" dirty="0"/>
              <a:t>THREADS TRABALHANDO</a:t>
            </a:r>
          </a:p>
        </p:txBody>
      </p:sp>
      <p:pic>
        <p:nvPicPr>
          <p:cNvPr id="2050" name="Picture 2">
            <a:extLst>
              <a:ext uri="{FF2B5EF4-FFF2-40B4-BE49-F238E27FC236}">
                <a16:creationId xmlns:a16="http://schemas.microsoft.com/office/drawing/2014/main" id="{0A9F6858-F036-4F85-A9A8-08A385FD6C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8092" y="3651912"/>
            <a:ext cx="5047372" cy="2991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5064181"/>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3DF2535F-6564-4C44-9322-05342E812003}"/>
              </a:ext>
            </a:extLst>
          </p:cNvPr>
          <p:cNvSpPr txBox="1"/>
          <p:nvPr/>
        </p:nvSpPr>
        <p:spPr>
          <a:xfrm>
            <a:off x="337514" y="1421081"/>
            <a:ext cx="8135925" cy="523220"/>
          </a:xfrm>
          <a:prstGeom prst="rect">
            <a:avLst/>
          </a:prstGeom>
          <a:solidFill>
            <a:schemeClr val="accent2">
              <a:lumMod val="60000"/>
              <a:lumOff val="40000"/>
            </a:schemeClr>
          </a:solidFill>
          <a:ln>
            <a:noFill/>
          </a:ln>
        </p:spPr>
        <p:txBody>
          <a:bodyPr wrap="square" rtlCol="0">
            <a:spAutoFit/>
          </a:bodyPr>
          <a:lstStyle/>
          <a:p>
            <a:pPr algn="ctr"/>
            <a:r>
              <a:rPr lang="pt-BR" sz="2800" b="1" i="0" dirty="0">
                <a:effectLst/>
                <a:latin typeface="+mj-lt"/>
              </a:rPr>
              <a:t>CLASSIFICAÇÕES DE UMA THREAD</a:t>
            </a:r>
            <a:endParaRPr lang="pt-BR" sz="2800" b="1" dirty="0">
              <a:latin typeface="+mj-lt"/>
            </a:endParaRPr>
          </a:p>
        </p:txBody>
      </p:sp>
      <p:sp>
        <p:nvSpPr>
          <p:cNvPr id="14" name="CaixaDeTexto 13">
            <a:extLst>
              <a:ext uri="{FF2B5EF4-FFF2-40B4-BE49-F238E27FC236}">
                <a16:creationId xmlns:a16="http://schemas.microsoft.com/office/drawing/2014/main" id="{44F8CE32-057E-4557-AE8D-3EB8467EEC50}"/>
              </a:ext>
            </a:extLst>
          </p:cNvPr>
          <p:cNvSpPr txBox="1"/>
          <p:nvPr/>
        </p:nvSpPr>
        <p:spPr>
          <a:xfrm>
            <a:off x="410252" y="2104302"/>
            <a:ext cx="8135925" cy="3693319"/>
          </a:xfrm>
          <a:prstGeom prst="rect">
            <a:avLst/>
          </a:prstGeom>
          <a:noFill/>
        </p:spPr>
        <p:txBody>
          <a:bodyPr wrap="square">
            <a:spAutoFit/>
          </a:bodyPr>
          <a:lstStyle/>
          <a:p>
            <a:pPr algn="just" fontAlgn="base"/>
            <a:r>
              <a:rPr lang="pt-BR" b="1" dirty="0">
                <a:solidFill>
                  <a:srgbClr val="000000"/>
                </a:solidFill>
                <a:latin typeface="inherit"/>
              </a:rPr>
              <a:t>I/</a:t>
            </a:r>
            <a:r>
              <a:rPr lang="pt-BR" b="1" i="0" dirty="0">
                <a:solidFill>
                  <a:srgbClr val="000000"/>
                </a:solidFill>
                <a:effectLst/>
                <a:latin typeface="inherit"/>
              </a:rPr>
              <a:t>O-</a:t>
            </a:r>
            <a:r>
              <a:rPr lang="pt-BR" b="1" i="0" dirty="0" err="1">
                <a:solidFill>
                  <a:srgbClr val="000000"/>
                </a:solidFill>
                <a:effectLst/>
                <a:latin typeface="inherit"/>
              </a:rPr>
              <a:t>Bound</a:t>
            </a:r>
            <a:r>
              <a:rPr lang="pt-BR" b="0" i="0" dirty="0">
                <a:solidFill>
                  <a:srgbClr val="000000"/>
                </a:solidFill>
                <a:effectLst/>
                <a:latin typeface="inherit"/>
              </a:rPr>
              <a:t>: São encadeamentos que fazem o uso intensivo de chegadas de entradas(por exemplo</a:t>
            </a:r>
            <a:r>
              <a:rPr lang="pt-BR" b="0" i="0" dirty="0" smtClean="0">
                <a:solidFill>
                  <a:srgbClr val="000000"/>
                </a:solidFill>
                <a:effectLst/>
                <a:latin typeface="inherit"/>
              </a:rPr>
              <a:t>, cliques </a:t>
            </a:r>
            <a:r>
              <a:rPr lang="pt-BR" b="0" i="0" dirty="0">
                <a:solidFill>
                  <a:srgbClr val="000000"/>
                </a:solidFill>
                <a:effectLst/>
                <a:latin typeface="inherit"/>
              </a:rPr>
              <a:t>no mouse ou até copiar um arquivo para um </a:t>
            </a:r>
            <a:r>
              <a:rPr lang="pt-BR" b="0" i="0" dirty="0" err="1">
                <a:solidFill>
                  <a:srgbClr val="000000"/>
                </a:solidFill>
                <a:effectLst/>
                <a:latin typeface="inherit"/>
              </a:rPr>
              <a:t>pendrive</a:t>
            </a:r>
            <a:r>
              <a:rPr lang="pt-BR" b="0" i="0" dirty="0">
                <a:solidFill>
                  <a:srgbClr val="000000"/>
                </a:solidFill>
                <a:effectLst/>
                <a:latin typeface="inherit"/>
              </a:rPr>
              <a:t>) ou a conclusão de saídas(por exemplo</a:t>
            </a:r>
            <a:r>
              <a:rPr lang="pt-BR" b="0" i="0" dirty="0" smtClean="0">
                <a:solidFill>
                  <a:srgbClr val="000000"/>
                </a:solidFill>
                <a:effectLst/>
                <a:latin typeface="inherit"/>
              </a:rPr>
              <a:t>, gravação </a:t>
            </a:r>
            <a:r>
              <a:rPr lang="pt-BR" b="0" i="0" dirty="0">
                <a:solidFill>
                  <a:srgbClr val="000000"/>
                </a:solidFill>
                <a:effectLst/>
                <a:latin typeface="inherit"/>
              </a:rPr>
              <a:t>em discos</a:t>
            </a:r>
            <a:r>
              <a:rPr lang="pt-BR" b="0" i="0" dirty="0" smtClean="0">
                <a:solidFill>
                  <a:srgbClr val="000000"/>
                </a:solidFill>
                <a:effectLst/>
                <a:latin typeface="inherit"/>
              </a:rPr>
              <a:t>). Esses </a:t>
            </a:r>
            <a:r>
              <a:rPr lang="pt-BR" b="0" i="0" dirty="0">
                <a:solidFill>
                  <a:srgbClr val="000000"/>
                </a:solidFill>
                <a:effectLst/>
                <a:latin typeface="inherit"/>
              </a:rPr>
              <a:t>processos são conhecidos assim por fazer pouco uso da CPU e por isso eles são processados mais rapidamente e o escalonador considera que ele tenha uma maior prioridade em relação ao CPU-</a:t>
            </a:r>
            <a:r>
              <a:rPr lang="pt-BR" b="0" i="0" dirty="0" err="1">
                <a:solidFill>
                  <a:srgbClr val="000000"/>
                </a:solidFill>
                <a:effectLst/>
                <a:latin typeface="inherit"/>
              </a:rPr>
              <a:t>Bound</a:t>
            </a:r>
            <a:r>
              <a:rPr lang="pt-BR" b="0" i="0" dirty="0">
                <a:solidFill>
                  <a:srgbClr val="000000"/>
                </a:solidFill>
                <a:effectLst/>
                <a:latin typeface="inherit"/>
              </a:rPr>
              <a:t>; </a:t>
            </a:r>
          </a:p>
          <a:p>
            <a:pPr algn="just" fontAlgn="base"/>
            <a:r>
              <a:rPr lang="pt-BR" b="1" i="0" dirty="0">
                <a:solidFill>
                  <a:srgbClr val="000000"/>
                </a:solidFill>
                <a:effectLst/>
                <a:latin typeface="inherit"/>
              </a:rPr>
              <a:t>CPU-</a:t>
            </a:r>
            <a:r>
              <a:rPr lang="pt-BR" b="1" i="0" dirty="0" err="1">
                <a:solidFill>
                  <a:srgbClr val="000000"/>
                </a:solidFill>
                <a:effectLst/>
                <a:latin typeface="inherit"/>
              </a:rPr>
              <a:t>Bound</a:t>
            </a:r>
            <a:r>
              <a:rPr lang="pt-BR" b="0" i="0" dirty="0">
                <a:solidFill>
                  <a:srgbClr val="000000"/>
                </a:solidFill>
                <a:effectLst/>
                <a:latin typeface="inherit"/>
              </a:rPr>
              <a:t>: São aqueles onde o tempo de processamento depende mais do processador do que as entradas e saídas</a:t>
            </a:r>
            <a:r>
              <a:rPr lang="pt-BR" b="0" i="0" dirty="0" smtClean="0">
                <a:solidFill>
                  <a:srgbClr val="000000"/>
                </a:solidFill>
                <a:effectLst/>
                <a:latin typeface="inherit"/>
              </a:rPr>
              <a:t>, fazendo </a:t>
            </a:r>
            <a:r>
              <a:rPr lang="pt-BR" b="0" i="0" dirty="0">
                <a:solidFill>
                  <a:srgbClr val="000000"/>
                </a:solidFill>
                <a:effectLst/>
                <a:latin typeface="inherit"/>
              </a:rPr>
              <a:t>assim com que atrapalhe o tempo total de processamento (como por </a:t>
            </a:r>
            <a:r>
              <a:rPr lang="pt-BR" b="0" i="0" dirty="0" err="1">
                <a:solidFill>
                  <a:srgbClr val="000000"/>
                </a:solidFill>
                <a:effectLst/>
                <a:latin typeface="inherit"/>
              </a:rPr>
              <a:t>exemplo,a</a:t>
            </a:r>
            <a:r>
              <a:rPr lang="pt-BR" b="0" i="0" dirty="0">
                <a:solidFill>
                  <a:srgbClr val="000000"/>
                </a:solidFill>
                <a:effectLst/>
                <a:latin typeface="inherit"/>
              </a:rPr>
              <a:t> compilação de programa</a:t>
            </a:r>
            <a:r>
              <a:rPr lang="pt-BR" b="0" i="0" dirty="0" smtClean="0">
                <a:solidFill>
                  <a:srgbClr val="000000"/>
                </a:solidFill>
                <a:effectLst/>
                <a:latin typeface="inherit"/>
              </a:rPr>
              <a:t>). As </a:t>
            </a:r>
            <a:r>
              <a:rPr lang="pt-BR" b="0" i="0" dirty="0">
                <a:solidFill>
                  <a:srgbClr val="000000"/>
                </a:solidFill>
                <a:effectLst/>
                <a:latin typeface="inherit"/>
              </a:rPr>
              <a:t>threads que têm vinculação com o CPU são pouco escolhidas</a:t>
            </a:r>
            <a:r>
              <a:rPr lang="pt-BR" b="0" i="0" dirty="0" smtClean="0">
                <a:solidFill>
                  <a:srgbClr val="000000"/>
                </a:solidFill>
                <a:effectLst/>
                <a:latin typeface="inherit"/>
              </a:rPr>
              <a:t>, mas </a:t>
            </a:r>
            <a:r>
              <a:rPr lang="pt-BR" b="0" i="0" dirty="0">
                <a:solidFill>
                  <a:srgbClr val="000000"/>
                </a:solidFill>
                <a:effectLst/>
                <a:latin typeface="inherit"/>
              </a:rPr>
              <a:t>em compensação quando são escolhidas elas mantêm a CPU por mais tempo.</a:t>
            </a:r>
          </a:p>
          <a:p>
            <a:pPr algn="just" fontAlgn="base"/>
            <a:endParaRPr lang="pt-BR" b="0" i="0" dirty="0">
              <a:solidFill>
                <a:srgbClr val="000000"/>
              </a:solidFill>
              <a:effectLst/>
              <a:latin typeface="inherit"/>
            </a:endParaRPr>
          </a:p>
        </p:txBody>
      </p:sp>
      <p:pic>
        <p:nvPicPr>
          <p:cNvPr id="3" name="Imagem 2" descr="Uma imagem contendo Ícone&#10;&#10;Descrição gerada automaticamente">
            <a:extLst>
              <a:ext uri="{FF2B5EF4-FFF2-40B4-BE49-F238E27FC236}">
                <a16:creationId xmlns:a16="http://schemas.microsoft.com/office/drawing/2014/main" id="{C95C1CC5-C0A6-4285-852F-502129135AE9}"/>
              </a:ext>
            </a:extLst>
          </p:cNvPr>
          <p:cNvPicPr>
            <a:picLocks noChangeAspect="1"/>
          </p:cNvPicPr>
          <p:nvPr/>
        </p:nvPicPr>
        <p:blipFill rotWithShape="1">
          <a:blip r:embed="rId2">
            <a:extLst>
              <a:ext uri="{28A0092B-C50C-407E-A947-70E740481C1C}">
                <a14:useLocalDpi xmlns:a14="http://schemas.microsoft.com/office/drawing/2010/main" val="0"/>
              </a:ext>
            </a:extLst>
          </a:blip>
          <a:srcRect l="18458" r="32262" b="10193"/>
          <a:stretch/>
        </p:blipFill>
        <p:spPr>
          <a:xfrm>
            <a:off x="9959927" y="879704"/>
            <a:ext cx="2616592" cy="5098591"/>
          </a:xfrm>
          <a:prstGeom prst="rect">
            <a:avLst/>
          </a:prstGeom>
        </p:spPr>
      </p:pic>
    </p:spTree>
    <p:extLst>
      <p:ext uri="{BB962C8B-B14F-4D97-AF65-F5344CB8AC3E}">
        <p14:creationId xmlns:p14="http://schemas.microsoft.com/office/powerpoint/2010/main" val="387621954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3DF2535F-6564-4C44-9322-05342E812003}"/>
              </a:ext>
            </a:extLst>
          </p:cNvPr>
          <p:cNvSpPr txBox="1"/>
          <p:nvPr/>
        </p:nvSpPr>
        <p:spPr>
          <a:xfrm>
            <a:off x="337514" y="1421081"/>
            <a:ext cx="8135925" cy="523220"/>
          </a:xfrm>
          <a:prstGeom prst="rect">
            <a:avLst/>
          </a:prstGeom>
          <a:solidFill>
            <a:schemeClr val="accent2">
              <a:lumMod val="60000"/>
              <a:lumOff val="40000"/>
            </a:schemeClr>
          </a:solidFill>
          <a:ln>
            <a:noFill/>
          </a:ln>
        </p:spPr>
        <p:txBody>
          <a:bodyPr wrap="square" rtlCol="0">
            <a:spAutoFit/>
          </a:bodyPr>
          <a:lstStyle/>
          <a:p>
            <a:pPr algn="ctr"/>
            <a:r>
              <a:rPr lang="pt-BR" sz="2800" b="1" i="0" dirty="0">
                <a:effectLst/>
                <a:latin typeface="+mj-lt"/>
              </a:rPr>
              <a:t>TEMPO REAL E NÃO REAL</a:t>
            </a:r>
            <a:endParaRPr lang="pt-BR" sz="2800" b="1" dirty="0">
              <a:latin typeface="+mj-lt"/>
            </a:endParaRPr>
          </a:p>
        </p:txBody>
      </p:sp>
      <p:sp>
        <p:nvSpPr>
          <p:cNvPr id="14" name="CaixaDeTexto 13">
            <a:extLst>
              <a:ext uri="{FF2B5EF4-FFF2-40B4-BE49-F238E27FC236}">
                <a16:creationId xmlns:a16="http://schemas.microsoft.com/office/drawing/2014/main" id="{44F8CE32-057E-4557-AE8D-3EB8467EEC50}"/>
              </a:ext>
            </a:extLst>
          </p:cNvPr>
          <p:cNvSpPr txBox="1"/>
          <p:nvPr/>
        </p:nvSpPr>
        <p:spPr>
          <a:xfrm>
            <a:off x="410252" y="2104302"/>
            <a:ext cx="8063187" cy="4524315"/>
          </a:xfrm>
          <a:prstGeom prst="rect">
            <a:avLst/>
          </a:prstGeom>
          <a:noFill/>
        </p:spPr>
        <p:txBody>
          <a:bodyPr wrap="square">
            <a:spAutoFit/>
          </a:bodyPr>
          <a:lstStyle/>
          <a:p>
            <a:r>
              <a:rPr lang="pt-BR" b="1" dirty="0"/>
              <a:t>Real-time</a:t>
            </a:r>
            <a:r>
              <a:rPr lang="pt-BR" dirty="0"/>
              <a:t> são aquelas que geralmente trabalham com uma restrição de tempo, um prazo, também conhecido como deadline. A exatidão operacional de um encadeamento não depende apenas do resultado do cálculo, mas também de os resultados serem entregues antes do prazo. Por esse motivo o escalonador deixa com a mais alta prioridade as threads real-time. Estas, são classificadas como hard real-time ou soft real-time (devido à perda de um prazo), Threads hard real-time exigem que todos os prazos sejam cumpridos sem exceção, caso contrário, um sistema pode cair em uma falha catastrófica. Agora, para threads soft real-time, perder um prazo resulta em degradação da qualidade do serviço pretendido, mas o sistema ainda pode continuar.</a:t>
            </a:r>
            <a:endParaRPr lang="en-US" dirty="0"/>
          </a:p>
          <a:p>
            <a:r>
              <a:rPr lang="pt-BR" b="1" dirty="0"/>
              <a:t>Non-real-time</a:t>
            </a:r>
            <a:r>
              <a:rPr lang="pt-BR" dirty="0"/>
              <a:t> não está associado a nenhum prazo. Elas podem ser threads com interação humana ou threads do tipo batch, os threads batch são aquelas que processam uma grande quantidade de dados sem intervenção manual. Para os batch threads, um tempo de resposta rápido não é crítico e, portanto, eles podem ser programados para serem executados conforme os recursos permitirem.</a:t>
            </a:r>
            <a:endParaRPr lang="en-US" dirty="0"/>
          </a:p>
          <a:p>
            <a:pPr algn="just" fontAlgn="base"/>
            <a:endParaRPr lang="pt-BR" b="0" i="0" dirty="0">
              <a:solidFill>
                <a:srgbClr val="000000"/>
              </a:solidFill>
              <a:effectLst/>
              <a:latin typeface="inherit"/>
            </a:endParaRPr>
          </a:p>
        </p:txBody>
      </p:sp>
      <p:pic>
        <p:nvPicPr>
          <p:cNvPr id="4" name="Imagem 3">
            <a:extLst>
              <a:ext uri="{FF2B5EF4-FFF2-40B4-BE49-F238E27FC236}">
                <a16:creationId xmlns:a16="http://schemas.microsoft.com/office/drawing/2014/main" id="{B2EB6CAA-16FD-4272-BA27-0B74891FCD2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6200000">
            <a:off x="9303433" y="1840914"/>
            <a:ext cx="3681046" cy="3681046"/>
          </a:xfrm>
          <a:prstGeom prst="rect">
            <a:avLst/>
          </a:prstGeom>
        </p:spPr>
      </p:pic>
    </p:spTree>
    <p:extLst>
      <p:ext uri="{BB962C8B-B14F-4D97-AF65-F5344CB8AC3E}">
        <p14:creationId xmlns:p14="http://schemas.microsoft.com/office/powerpoint/2010/main" val="305933217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CaixaDeTexto 5">
            <a:extLst>
              <a:ext uri="{FF2B5EF4-FFF2-40B4-BE49-F238E27FC236}">
                <a16:creationId xmlns:a16="http://schemas.microsoft.com/office/drawing/2014/main" id="{3DF2535F-6564-4C44-9322-05342E812003}"/>
              </a:ext>
            </a:extLst>
          </p:cNvPr>
          <p:cNvSpPr txBox="1"/>
          <p:nvPr/>
        </p:nvSpPr>
        <p:spPr>
          <a:xfrm>
            <a:off x="337512" y="508250"/>
            <a:ext cx="7137343" cy="523220"/>
          </a:xfrm>
          <a:prstGeom prst="rect">
            <a:avLst/>
          </a:prstGeom>
          <a:solidFill>
            <a:schemeClr val="accent2">
              <a:lumMod val="60000"/>
              <a:lumOff val="40000"/>
            </a:schemeClr>
          </a:solidFill>
          <a:ln>
            <a:noFill/>
          </a:ln>
        </p:spPr>
        <p:txBody>
          <a:bodyPr wrap="square" rtlCol="0">
            <a:spAutoFit/>
          </a:bodyPr>
          <a:lstStyle/>
          <a:p>
            <a:pPr algn="ctr"/>
            <a:r>
              <a:rPr lang="pt-BR" sz="2800" b="1" i="0" dirty="0">
                <a:effectLst/>
                <a:latin typeface="+mj-lt"/>
              </a:rPr>
              <a:t>POLÍTICAS DE ESCALONAMENTO DO LINUX</a:t>
            </a:r>
            <a:endParaRPr lang="pt-BR" sz="2800" b="1" dirty="0">
              <a:latin typeface="+mj-lt"/>
            </a:endParaRPr>
          </a:p>
        </p:txBody>
      </p:sp>
      <p:sp>
        <p:nvSpPr>
          <p:cNvPr id="14" name="CaixaDeTexto 13">
            <a:extLst>
              <a:ext uri="{FF2B5EF4-FFF2-40B4-BE49-F238E27FC236}">
                <a16:creationId xmlns:a16="http://schemas.microsoft.com/office/drawing/2014/main" id="{44F8CE32-057E-4557-AE8D-3EB8467EEC50}"/>
              </a:ext>
            </a:extLst>
          </p:cNvPr>
          <p:cNvSpPr txBox="1"/>
          <p:nvPr/>
        </p:nvSpPr>
        <p:spPr>
          <a:xfrm>
            <a:off x="337512" y="1178380"/>
            <a:ext cx="7137343" cy="2308324"/>
          </a:xfrm>
          <a:prstGeom prst="rect">
            <a:avLst/>
          </a:prstGeom>
          <a:noFill/>
        </p:spPr>
        <p:txBody>
          <a:bodyPr wrap="square">
            <a:spAutoFit/>
          </a:bodyPr>
          <a:lstStyle/>
          <a:p>
            <a:pPr algn="just" fontAlgn="base"/>
            <a:r>
              <a:rPr lang="pt-BR" b="1" i="0" dirty="0" err="1">
                <a:solidFill>
                  <a:srgbClr val="000000"/>
                </a:solidFill>
                <a:effectLst/>
                <a:latin typeface="inherit"/>
              </a:rPr>
              <a:t>First</a:t>
            </a:r>
            <a:r>
              <a:rPr lang="pt-BR" b="1" i="0" dirty="0">
                <a:solidFill>
                  <a:srgbClr val="000000"/>
                </a:solidFill>
                <a:effectLst/>
                <a:latin typeface="inherit"/>
              </a:rPr>
              <a:t> </a:t>
            </a:r>
            <a:r>
              <a:rPr lang="pt-BR" b="1" i="0" dirty="0" err="1">
                <a:solidFill>
                  <a:srgbClr val="000000"/>
                </a:solidFill>
                <a:effectLst/>
                <a:latin typeface="inherit"/>
              </a:rPr>
              <a:t>In,First</a:t>
            </a:r>
            <a:r>
              <a:rPr lang="pt-BR" b="1" i="0" dirty="0">
                <a:solidFill>
                  <a:srgbClr val="000000"/>
                </a:solidFill>
                <a:effectLst/>
                <a:latin typeface="inherit"/>
              </a:rPr>
              <a:t> Out(FIFO) ou </a:t>
            </a:r>
            <a:r>
              <a:rPr lang="pt-BR" b="1" i="0" dirty="0" err="1">
                <a:solidFill>
                  <a:srgbClr val="000000"/>
                </a:solidFill>
                <a:effectLst/>
                <a:latin typeface="inherit"/>
              </a:rPr>
              <a:t>First</a:t>
            </a:r>
            <a:r>
              <a:rPr lang="pt-BR" b="1" i="0" dirty="0">
                <a:solidFill>
                  <a:srgbClr val="000000"/>
                </a:solidFill>
                <a:effectLst/>
                <a:latin typeface="inherit"/>
              </a:rPr>
              <a:t> </a:t>
            </a:r>
            <a:r>
              <a:rPr lang="pt-BR" b="1" i="0" dirty="0" err="1">
                <a:solidFill>
                  <a:srgbClr val="000000"/>
                </a:solidFill>
                <a:effectLst/>
                <a:latin typeface="inherit"/>
              </a:rPr>
              <a:t>Come,First</a:t>
            </a:r>
            <a:r>
              <a:rPr lang="pt-BR" b="1" i="0" dirty="0">
                <a:solidFill>
                  <a:srgbClr val="000000"/>
                </a:solidFill>
                <a:effectLst/>
                <a:latin typeface="inherit"/>
              </a:rPr>
              <a:t> </a:t>
            </a:r>
            <a:r>
              <a:rPr lang="pt-BR" b="1" i="0" dirty="0" err="1">
                <a:solidFill>
                  <a:srgbClr val="000000"/>
                </a:solidFill>
                <a:effectLst/>
                <a:latin typeface="inherit"/>
              </a:rPr>
              <a:t>Served</a:t>
            </a:r>
            <a:r>
              <a:rPr lang="pt-BR" b="1" i="0" dirty="0">
                <a:solidFill>
                  <a:srgbClr val="000000"/>
                </a:solidFill>
                <a:effectLst/>
                <a:latin typeface="inherit"/>
              </a:rPr>
              <a:t>(FCFS) </a:t>
            </a:r>
            <a:r>
              <a:rPr lang="pt-BR" b="0" i="0" dirty="0">
                <a:solidFill>
                  <a:srgbClr val="000000"/>
                </a:solidFill>
                <a:effectLst/>
                <a:latin typeface="inherit"/>
              </a:rPr>
              <a:t>É um algoritmo de escalonamento não preemptivo para a estruturas de dados do tipo fila</a:t>
            </a:r>
            <a:r>
              <a:rPr lang="pt-BR" b="0" i="0" dirty="0" smtClean="0">
                <a:solidFill>
                  <a:srgbClr val="000000"/>
                </a:solidFill>
                <a:effectLst/>
                <a:latin typeface="inherit"/>
              </a:rPr>
              <a:t>. E </a:t>
            </a:r>
            <a:r>
              <a:rPr lang="pt-BR" b="0" i="0" dirty="0">
                <a:solidFill>
                  <a:srgbClr val="000000"/>
                </a:solidFill>
                <a:effectLst/>
                <a:latin typeface="inherit"/>
              </a:rPr>
              <a:t>tem como principal conceito: “o primeiro elemento a dar entrada na fila é o que será processado primeiro</a:t>
            </a:r>
            <a:r>
              <a:rPr lang="pt-BR" b="0" i="0" dirty="0" smtClean="0">
                <a:solidFill>
                  <a:srgbClr val="000000"/>
                </a:solidFill>
                <a:effectLst/>
                <a:latin typeface="inherit"/>
              </a:rPr>
              <a:t>”. Isso </a:t>
            </a:r>
            <a:r>
              <a:rPr lang="pt-BR" b="0" i="0" dirty="0">
                <a:solidFill>
                  <a:srgbClr val="000000"/>
                </a:solidFill>
                <a:effectLst/>
                <a:latin typeface="inherit"/>
              </a:rPr>
              <a:t>quer dizer que ele executará um processo como todo do início ao fim não interrompendo o processo executado até ser finalizado</a:t>
            </a:r>
            <a:r>
              <a:rPr lang="pt-BR" b="0" i="0" dirty="0" smtClean="0">
                <a:solidFill>
                  <a:srgbClr val="000000"/>
                </a:solidFill>
                <a:effectLst/>
                <a:latin typeface="inherit"/>
              </a:rPr>
              <a:t>, então </a:t>
            </a:r>
            <a:r>
              <a:rPr lang="pt-BR" b="0" i="0" dirty="0">
                <a:solidFill>
                  <a:srgbClr val="000000"/>
                </a:solidFill>
                <a:effectLst/>
                <a:latin typeface="inherit"/>
              </a:rPr>
              <a:t>se chegar um novo processo e estiver algo processando esse novo processo vai para a fila de espera até ser atendido pela CPU.</a:t>
            </a:r>
          </a:p>
        </p:txBody>
      </p:sp>
      <p:pic>
        <p:nvPicPr>
          <p:cNvPr id="3" name="Imagem 2" descr="Interface gráfica do usuário&#10;&#10;Descrição gerada automaticamente">
            <a:extLst>
              <a:ext uri="{FF2B5EF4-FFF2-40B4-BE49-F238E27FC236}">
                <a16:creationId xmlns:a16="http://schemas.microsoft.com/office/drawing/2014/main" id="{BEFDF7F8-3691-40F8-AA0C-3C55035098A2}"/>
              </a:ext>
            </a:extLst>
          </p:cNvPr>
          <p:cNvPicPr>
            <a:picLocks noChangeAspect="1"/>
          </p:cNvPicPr>
          <p:nvPr/>
        </p:nvPicPr>
        <p:blipFill rotWithShape="1">
          <a:blip r:embed="rId2" cstate="hqprint">
            <a:extLst>
              <a:ext uri="{28A0092B-C50C-407E-A947-70E740481C1C}">
                <a14:useLocalDpi xmlns:a14="http://schemas.microsoft.com/office/drawing/2010/main" val="0"/>
              </a:ext>
            </a:extLst>
          </a:blip>
          <a:srcRect b="12154"/>
          <a:stretch/>
        </p:blipFill>
        <p:spPr>
          <a:xfrm>
            <a:off x="7939649" y="2481673"/>
            <a:ext cx="3508437" cy="3295356"/>
          </a:xfrm>
          <a:prstGeom prst="rect">
            <a:avLst/>
          </a:prstGeom>
        </p:spPr>
      </p:pic>
      <p:sp>
        <p:nvSpPr>
          <p:cNvPr id="5" name="Balão de Fala: Oval 4">
            <a:extLst>
              <a:ext uri="{FF2B5EF4-FFF2-40B4-BE49-F238E27FC236}">
                <a16:creationId xmlns:a16="http://schemas.microsoft.com/office/drawing/2014/main" id="{8B77D45A-9D08-4BB1-ADBA-64E82D8999CC}"/>
              </a:ext>
            </a:extLst>
          </p:cNvPr>
          <p:cNvSpPr/>
          <p:nvPr/>
        </p:nvSpPr>
        <p:spPr>
          <a:xfrm>
            <a:off x="9693867" y="1190516"/>
            <a:ext cx="2048190" cy="1400628"/>
          </a:xfrm>
          <a:prstGeom prst="wedgeEllipseCallou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400" dirty="0">
                <a:solidFill>
                  <a:schemeClr val="tx1"/>
                </a:solidFill>
              </a:rPr>
              <a:t>DECLARO ABERTO A REUNIÃO DOS GADOS</a:t>
            </a:r>
            <a:endParaRPr lang="pt-BR" sz="1400" dirty="0"/>
          </a:p>
        </p:txBody>
      </p:sp>
      <p:pic>
        <p:nvPicPr>
          <p:cNvPr id="5122" name="Picture 2">
            <a:extLst>
              <a:ext uri="{FF2B5EF4-FFF2-40B4-BE49-F238E27FC236}">
                <a16:creationId xmlns:a16="http://schemas.microsoft.com/office/drawing/2014/main" id="{BAC4B3D2-1BA9-4596-943F-A69BDEDA6F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5372" y="3736516"/>
            <a:ext cx="5276850" cy="179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43201450"/>
      </p:ext>
    </p:extLst>
  </p:cSld>
  <p:clrMapOvr>
    <a:masterClrMapping/>
  </p:clrMapOvr>
  <p:timing>
    <p:tnLst>
      <p:par>
        <p:cTn id="1" dur="indefinite" restart="never" nodeType="tmRoot"/>
      </p:par>
    </p:tnLst>
  </p:timing>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225</TotalTime>
  <Words>1206</Words>
  <Application>Microsoft Office PowerPoint</Application>
  <PresentationFormat>Widescreen</PresentationFormat>
  <Paragraphs>102</Paragraphs>
  <Slides>19</Slides>
  <Notes>0</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19</vt:i4>
      </vt:variant>
    </vt:vector>
  </HeadingPairs>
  <TitlesOfParts>
    <vt:vector size="24" baseType="lpstr">
      <vt:lpstr>Arial</vt:lpstr>
      <vt:lpstr>Calibri</vt:lpstr>
      <vt:lpstr>Calibri Light</vt:lpstr>
      <vt:lpstr>inherit</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matheusnaranjocorrea@gmail.com</dc:creator>
  <cp:lastModifiedBy>Windows User</cp:lastModifiedBy>
  <cp:revision>13</cp:revision>
  <dcterms:created xsi:type="dcterms:W3CDTF">2021-10-14T02:02:22Z</dcterms:created>
  <dcterms:modified xsi:type="dcterms:W3CDTF">2021-10-14T14:16:09Z</dcterms:modified>
</cp:coreProperties>
</file>